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Montserrat" pitchFamily="2" charset="77"/>
      <p:regular r:id="rId45"/>
      <p:bold r:id="rId46"/>
      <p:italic r:id="rId47"/>
      <p:boldItalic r:id="rId48"/>
    </p:embeddedFont>
    <p:embeddedFont>
      <p:font typeface="Montserrat SemiBold" panose="020F050202020403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75D33C-855A-49F3-AA50-AFC63BD0A175}">
  <a:tblStyle styleId="{5975D33C-855A-49F3-AA50-AFC63BD0A1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789f13bc9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789f13bc9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3ee93e246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3ee93e246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78abbfbb20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78abbfbb20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789f13bb06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789f13bb06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8abbfbb2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8abbfbb2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77c9e2c27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77c9e2c27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77c9e2c27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77c9e2c27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78abbfbb2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78abbfbb2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78abbfbb20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78abbfbb2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789f13bb06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789f13bb0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77b06ef3ff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77b06ef3f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789f13bb0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789f13bb0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789f13bb06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789f13bb0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89f13bb0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89f13bb0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789f13bb06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789f13bb0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789f13bb06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789f13bb0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789f13bb06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2789f13bb0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789f13bb06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789f13bb0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89f13bb0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789f13bb0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789f13bb06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789f13bb0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789f13bb0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789f13bb0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77c9e2c27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77c9e2c27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789f13bb0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789f13bb0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789f13bb06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789f13bb06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789f13bb06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789f13bb06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789f13bc9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789f13bc9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789f13bc99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789f13bc9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789f13bc99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789f13bc9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789f13bb0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789f13bb0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3eec5f579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3eec5f579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3eec5f579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3eec5f579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77c9e2c27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77c9e2c27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77c9e2c27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77c9e2c2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77e819650e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77e819650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3ee93e246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3ee93e246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7e819650e_0_2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7e819650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78abbfbb2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78abbfbb2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 action="ppaction://noaction"/>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 action="ppaction://noaction"/>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 action="ppaction://noaction"/>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2557500" y="0"/>
            <a:ext cx="6472200" cy="247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Comparative Analysis of Human Stress Prediction Using Multi-Models Natural Language Processing System</a:t>
            </a:r>
            <a:endParaRPr sz="3000" b="1"/>
          </a:p>
        </p:txBody>
      </p:sp>
      <p:sp>
        <p:nvSpPr>
          <p:cNvPr id="229" name="Google Shape;229;p17"/>
          <p:cNvSpPr txBox="1"/>
          <p:nvPr/>
        </p:nvSpPr>
        <p:spPr>
          <a:xfrm>
            <a:off x="4855500" y="3005650"/>
            <a:ext cx="4288500" cy="15096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Presented By-</a:t>
            </a:r>
            <a:endParaRPr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Mohammad Nasif </a:t>
            </a:r>
            <a:r>
              <a:rPr lang="en-GB" dirty="0" err="1">
                <a:solidFill>
                  <a:srgbClr val="E6EDF3"/>
                </a:solidFill>
                <a:highlight>
                  <a:srgbClr val="0D1117"/>
                </a:highlight>
                <a:latin typeface="Courier New"/>
                <a:ea typeface="Courier New"/>
                <a:cs typeface="Courier New"/>
                <a:sym typeface="Courier New"/>
              </a:rPr>
              <a:t>Sadique</a:t>
            </a:r>
            <a:r>
              <a:rPr lang="en-GB" dirty="0">
                <a:solidFill>
                  <a:srgbClr val="E6EDF3"/>
                </a:solidFill>
                <a:highlight>
                  <a:srgbClr val="0D1117"/>
                </a:highlight>
                <a:latin typeface="Courier New"/>
                <a:ea typeface="Courier New"/>
                <a:cs typeface="Courier New"/>
                <a:sym typeface="Courier New"/>
              </a:rPr>
              <a:t> Khan</a:t>
            </a:r>
            <a:endParaRPr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A S M Nasim Khan</a:t>
            </a:r>
            <a:endParaRPr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MD. Adnan </a:t>
            </a:r>
            <a:r>
              <a:rPr lang="en-GB" dirty="0" err="1">
                <a:solidFill>
                  <a:srgbClr val="E6EDF3"/>
                </a:solidFill>
                <a:highlight>
                  <a:srgbClr val="0D1117"/>
                </a:highlight>
                <a:latin typeface="Courier New"/>
                <a:ea typeface="Courier New"/>
                <a:cs typeface="Courier New"/>
                <a:sym typeface="Courier New"/>
              </a:rPr>
              <a:t>Howlader</a:t>
            </a:r>
            <a:endParaRPr dirty="0">
              <a:solidFill>
                <a:srgbClr val="E6EDF3"/>
              </a:solidFill>
              <a:highlight>
                <a:srgbClr val="0D1117"/>
              </a:highlight>
              <a:latin typeface="Courier New"/>
              <a:ea typeface="Courier New"/>
              <a:cs typeface="Courier New"/>
              <a:sym typeface="Courier New"/>
            </a:endParaRPr>
          </a:p>
          <a:p>
            <a:pPr marL="0" lvl="0" indent="0" algn="l" rtl="0">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Farah </a:t>
            </a:r>
            <a:r>
              <a:rPr lang="en-GB" dirty="0" err="1">
                <a:solidFill>
                  <a:srgbClr val="E6EDF3"/>
                </a:solidFill>
                <a:highlight>
                  <a:srgbClr val="0D1117"/>
                </a:highlight>
                <a:latin typeface="Courier New"/>
                <a:ea typeface="Courier New"/>
                <a:cs typeface="Courier New"/>
                <a:sym typeface="Courier New"/>
              </a:rPr>
              <a:t>Binta</a:t>
            </a:r>
            <a:r>
              <a:rPr lang="en-GB" dirty="0">
                <a:solidFill>
                  <a:srgbClr val="E6EDF3"/>
                </a:solidFill>
                <a:highlight>
                  <a:srgbClr val="0D1117"/>
                </a:highlight>
                <a:latin typeface="Courier New"/>
                <a:ea typeface="Courier New"/>
                <a:cs typeface="Courier New"/>
                <a:sym typeface="Courier New"/>
              </a:rPr>
              <a:t> Haque</a:t>
            </a:r>
            <a:endParaRPr dirty="0">
              <a:solidFill>
                <a:srgbClr val="E6EDF3"/>
              </a:solidFill>
              <a:highlight>
                <a:srgbClr val="0D1117"/>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n-GB" dirty="0">
                <a:solidFill>
                  <a:srgbClr val="E6EDF3"/>
                </a:solidFill>
                <a:highlight>
                  <a:srgbClr val="0D1117"/>
                </a:highlight>
                <a:latin typeface="Courier New"/>
                <a:ea typeface="Courier New"/>
                <a:cs typeface="Courier New"/>
                <a:sym typeface="Courier New"/>
              </a:rPr>
              <a:t>Md </a:t>
            </a:r>
            <a:r>
              <a:rPr lang="en-GB" dirty="0" err="1">
                <a:solidFill>
                  <a:srgbClr val="E6EDF3"/>
                </a:solidFill>
                <a:highlight>
                  <a:srgbClr val="0D1117"/>
                </a:highlight>
                <a:latin typeface="Courier New"/>
                <a:ea typeface="Courier New"/>
                <a:cs typeface="Courier New"/>
                <a:sym typeface="Courier New"/>
              </a:rPr>
              <a:t>Fardin</a:t>
            </a:r>
            <a:r>
              <a:rPr lang="en-GB" dirty="0">
                <a:solidFill>
                  <a:srgbClr val="E6EDF3"/>
                </a:solidFill>
                <a:highlight>
                  <a:srgbClr val="0D1117"/>
                </a:highlight>
                <a:latin typeface="Courier New"/>
                <a:ea typeface="Courier New"/>
                <a:cs typeface="Courier New"/>
                <a:sym typeface="Courier New"/>
              </a:rPr>
              <a:t> Rahman Ami</a:t>
            </a:r>
            <a:endParaRPr dirty="0">
              <a:solidFill>
                <a:srgbClr val="E6EDF3"/>
              </a:solidFill>
              <a:highlight>
                <a:srgbClr val="0D1117"/>
              </a:highlight>
              <a:latin typeface="Courier New"/>
              <a:ea typeface="Courier New"/>
              <a:cs typeface="Courier New"/>
              <a:sym typeface="Courier New"/>
            </a:endParaRPr>
          </a:p>
        </p:txBody>
      </p:sp>
      <p:sp>
        <p:nvSpPr>
          <p:cNvPr id="230" name="Google Shape;230;p17"/>
          <p:cNvSpPr txBox="1"/>
          <p:nvPr/>
        </p:nvSpPr>
        <p:spPr>
          <a:xfrm>
            <a:off x="4941600" y="2470200"/>
            <a:ext cx="1704000" cy="59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200">
              <a:solidFill>
                <a:srgbClr val="E6EDF3"/>
              </a:solidFill>
              <a:highlight>
                <a:srgbClr val="0D1117"/>
              </a:highlight>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6"/>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Pre-Processed Data Sample</a:t>
            </a:r>
            <a:endParaRPr/>
          </a:p>
          <a:p>
            <a:pPr marL="0" lvl="0" indent="0" algn="l" rtl="0">
              <a:spcBef>
                <a:spcPts val="0"/>
              </a:spcBef>
              <a:spcAft>
                <a:spcPts val="0"/>
              </a:spcAft>
              <a:buNone/>
            </a:pPr>
            <a:endParaRPr/>
          </a:p>
        </p:txBody>
      </p:sp>
      <p:sp>
        <p:nvSpPr>
          <p:cNvPr id="302" name="Google Shape;302;p26"/>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03" name="Google Shape;303;p26"/>
          <p:cNvSpPr txBox="1"/>
          <p:nvPr/>
        </p:nvSpPr>
        <p:spPr>
          <a:xfrm>
            <a:off x="1240025" y="4530825"/>
            <a:ext cx="51783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Fig: Dreaddit dataset - after preprocessing</a:t>
            </a:r>
            <a:endParaRPr>
              <a:solidFill>
                <a:schemeClr val="lt1"/>
              </a:solidFill>
              <a:latin typeface="Lato"/>
              <a:ea typeface="Lato"/>
              <a:cs typeface="Lato"/>
              <a:sym typeface="Lato"/>
            </a:endParaRPr>
          </a:p>
        </p:txBody>
      </p:sp>
      <p:pic>
        <p:nvPicPr>
          <p:cNvPr id="304" name="Google Shape;304;p26"/>
          <p:cNvPicPr preferRelativeResize="0"/>
          <p:nvPr/>
        </p:nvPicPr>
        <p:blipFill>
          <a:blip r:embed="rId3">
            <a:alphaModFix/>
          </a:blip>
          <a:stretch>
            <a:fillRect/>
          </a:stretch>
        </p:blipFill>
        <p:spPr>
          <a:xfrm>
            <a:off x="686763" y="1014852"/>
            <a:ext cx="7264825" cy="303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7"/>
          <p:cNvSpPr txBox="1">
            <a:spLocks noGrp="1"/>
          </p:cNvSpPr>
          <p:nvPr>
            <p:ph type="title"/>
          </p:nvPr>
        </p:nvSpPr>
        <p:spPr>
          <a:xfrm>
            <a:off x="1098400" y="765950"/>
            <a:ext cx="7038900" cy="4872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GB" b="1"/>
              <a:t>Data Analysis</a:t>
            </a:r>
            <a:endParaRPr b="1"/>
          </a:p>
        </p:txBody>
      </p:sp>
      <p:sp>
        <p:nvSpPr>
          <p:cNvPr id="310" name="Google Shape;310;p27"/>
          <p:cNvSpPr txBox="1"/>
          <p:nvPr/>
        </p:nvSpPr>
        <p:spPr>
          <a:xfrm>
            <a:off x="974475" y="3710900"/>
            <a:ext cx="3350100" cy="11166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sz="1200">
                <a:solidFill>
                  <a:srgbClr val="FFFFFF"/>
                </a:solidFill>
              </a:rPr>
              <a:t>Fig: Words Cloud of Stress Words</a:t>
            </a:r>
            <a:endParaRPr sz="1200">
              <a:solidFill>
                <a:srgbClr val="FFFFFF"/>
              </a:solidFill>
            </a:endParaRPr>
          </a:p>
        </p:txBody>
      </p:sp>
      <p:sp>
        <p:nvSpPr>
          <p:cNvPr id="311" name="Google Shape;311;p27"/>
          <p:cNvSpPr txBox="1"/>
          <p:nvPr/>
        </p:nvSpPr>
        <p:spPr>
          <a:xfrm>
            <a:off x="5091125" y="3710900"/>
            <a:ext cx="3522300" cy="800400"/>
          </a:xfrm>
          <a:prstGeom prst="rect">
            <a:avLst/>
          </a:prstGeom>
          <a:noFill/>
          <a:ln>
            <a:noFill/>
          </a:ln>
        </p:spPr>
        <p:txBody>
          <a:bodyPr spcFirstLastPara="1" wrap="square" lIns="91425" tIns="91425" rIns="91425" bIns="91425" anchor="t" anchorCtr="0">
            <a:spAutoFit/>
          </a:bodyPr>
          <a:lstStyle/>
          <a:p>
            <a:pPr marL="457200" lvl="0" indent="0" algn="l" rtl="0">
              <a:lnSpc>
                <a:spcPct val="200000"/>
              </a:lnSpc>
              <a:spcBef>
                <a:spcPts val="0"/>
              </a:spcBef>
              <a:spcAft>
                <a:spcPts val="0"/>
              </a:spcAft>
              <a:buNone/>
            </a:pPr>
            <a:r>
              <a:rPr lang="en-GB" sz="1200">
                <a:solidFill>
                  <a:schemeClr val="lt1"/>
                </a:solidFill>
              </a:rPr>
              <a:t>Fig: Words Cloud of Not Stress Words</a:t>
            </a:r>
            <a:endParaRPr sz="1200">
              <a:solidFill>
                <a:schemeClr val="lt1"/>
              </a:solidFill>
            </a:endParaRPr>
          </a:p>
          <a:p>
            <a:pPr marL="457200" lvl="0" indent="0" algn="l" rtl="0">
              <a:lnSpc>
                <a:spcPct val="200000"/>
              </a:lnSpc>
              <a:spcBef>
                <a:spcPts val="0"/>
              </a:spcBef>
              <a:spcAft>
                <a:spcPts val="0"/>
              </a:spcAft>
              <a:buNone/>
            </a:pPr>
            <a:endParaRPr sz="1600">
              <a:solidFill>
                <a:schemeClr val="lt1"/>
              </a:solidFill>
            </a:endParaRPr>
          </a:p>
        </p:txBody>
      </p:sp>
      <p:pic>
        <p:nvPicPr>
          <p:cNvPr id="312" name="Google Shape;312;p27"/>
          <p:cNvPicPr preferRelativeResize="0"/>
          <p:nvPr/>
        </p:nvPicPr>
        <p:blipFill>
          <a:blip r:embed="rId3">
            <a:alphaModFix/>
          </a:blip>
          <a:stretch>
            <a:fillRect/>
          </a:stretch>
        </p:blipFill>
        <p:spPr>
          <a:xfrm>
            <a:off x="275650" y="1639539"/>
            <a:ext cx="4080400" cy="2071362"/>
          </a:xfrm>
          <a:prstGeom prst="rect">
            <a:avLst/>
          </a:prstGeom>
          <a:noFill/>
          <a:ln>
            <a:noFill/>
          </a:ln>
        </p:spPr>
      </p:pic>
      <p:pic>
        <p:nvPicPr>
          <p:cNvPr id="313" name="Google Shape;313;p27"/>
          <p:cNvPicPr preferRelativeResize="0"/>
          <p:nvPr/>
        </p:nvPicPr>
        <p:blipFill>
          <a:blip r:embed="rId4">
            <a:alphaModFix/>
          </a:blip>
          <a:stretch>
            <a:fillRect/>
          </a:stretch>
        </p:blipFill>
        <p:spPr>
          <a:xfrm>
            <a:off x="4669169" y="1639550"/>
            <a:ext cx="4080381" cy="207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a:spLocks noGrp="1"/>
          </p:cNvSpPr>
          <p:nvPr>
            <p:ph type="title"/>
          </p:nvPr>
        </p:nvSpPr>
        <p:spPr>
          <a:xfrm>
            <a:off x="1098400" y="765950"/>
            <a:ext cx="7038900" cy="4872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GB" b="1"/>
              <a:t>Used Models (Non-Neural Models) </a:t>
            </a:r>
            <a:endParaRPr b="1"/>
          </a:p>
        </p:txBody>
      </p:sp>
      <p:sp>
        <p:nvSpPr>
          <p:cNvPr id="319" name="Google Shape;319;p28"/>
          <p:cNvSpPr txBox="1"/>
          <p:nvPr/>
        </p:nvSpPr>
        <p:spPr>
          <a:xfrm>
            <a:off x="583225" y="1772600"/>
            <a:ext cx="3714900" cy="2508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rgbClr val="FFFFFF"/>
              </a:buClr>
              <a:buSzPts val="1600"/>
              <a:buChar char="●"/>
            </a:pPr>
            <a:r>
              <a:rPr lang="en-GB" sz="1600">
                <a:solidFill>
                  <a:srgbClr val="FFFFFF"/>
                </a:solidFill>
              </a:rPr>
              <a:t>Multinomial Naive Bayes (MNB)</a:t>
            </a:r>
            <a:endParaRPr sz="1600">
              <a:solidFill>
                <a:srgbClr val="FFFFFF"/>
              </a:solidFill>
            </a:endParaRPr>
          </a:p>
          <a:p>
            <a:pPr marL="457200" lvl="0" indent="-330200" algn="l" rtl="0">
              <a:lnSpc>
                <a:spcPct val="200000"/>
              </a:lnSpc>
              <a:spcBef>
                <a:spcPts val="0"/>
              </a:spcBef>
              <a:spcAft>
                <a:spcPts val="0"/>
              </a:spcAft>
              <a:buClr>
                <a:srgbClr val="FFFFFF"/>
              </a:buClr>
              <a:buSzPts val="1600"/>
              <a:buChar char="●"/>
            </a:pPr>
            <a:r>
              <a:rPr lang="en-GB" sz="1600">
                <a:solidFill>
                  <a:srgbClr val="FFFFFF"/>
                </a:solidFill>
              </a:rPr>
              <a:t>Support Vector Classifier (SVC)</a:t>
            </a:r>
            <a:endParaRPr sz="1600">
              <a:solidFill>
                <a:srgbClr val="FFFFFF"/>
              </a:solidFill>
            </a:endParaRPr>
          </a:p>
          <a:p>
            <a:pPr marL="457200" lvl="0" indent="-330200" algn="l" rtl="0">
              <a:lnSpc>
                <a:spcPct val="200000"/>
              </a:lnSpc>
              <a:spcBef>
                <a:spcPts val="0"/>
              </a:spcBef>
              <a:spcAft>
                <a:spcPts val="0"/>
              </a:spcAft>
              <a:buClr>
                <a:srgbClr val="FFFFFF"/>
              </a:buClr>
              <a:buSzPts val="1600"/>
              <a:buChar char="●"/>
            </a:pPr>
            <a:r>
              <a:rPr lang="en-GB" sz="1600">
                <a:solidFill>
                  <a:srgbClr val="FFFFFF"/>
                </a:solidFill>
              </a:rPr>
              <a:t>K-Nearest Neighbors (KNN)</a:t>
            </a:r>
            <a:endParaRPr sz="1600">
              <a:solidFill>
                <a:srgbClr val="FFFFFF"/>
              </a:solidFill>
            </a:endParaRPr>
          </a:p>
          <a:p>
            <a:pPr marL="457200" lvl="0" indent="-330200" algn="l" rtl="0">
              <a:lnSpc>
                <a:spcPct val="200000"/>
              </a:lnSpc>
              <a:spcBef>
                <a:spcPts val="0"/>
              </a:spcBef>
              <a:spcAft>
                <a:spcPts val="0"/>
              </a:spcAft>
              <a:buClr>
                <a:srgbClr val="FFFFFF"/>
              </a:buClr>
              <a:buSzPts val="1600"/>
              <a:buChar char="●"/>
            </a:pPr>
            <a:r>
              <a:rPr lang="en-GB" sz="1600">
                <a:solidFill>
                  <a:srgbClr val="FFFFFF"/>
                </a:solidFill>
              </a:rPr>
              <a:t>Random Forest</a:t>
            </a:r>
            <a:endParaRPr sz="1600">
              <a:solidFill>
                <a:srgbClr val="FFFFFF"/>
              </a:solidFill>
            </a:endParaRPr>
          </a:p>
          <a:p>
            <a:pPr marL="457200" lvl="0" indent="-330200" algn="l" rtl="0">
              <a:lnSpc>
                <a:spcPct val="200000"/>
              </a:lnSpc>
              <a:spcBef>
                <a:spcPts val="0"/>
              </a:spcBef>
              <a:spcAft>
                <a:spcPts val="0"/>
              </a:spcAft>
              <a:buClr>
                <a:srgbClr val="FFFFFF"/>
              </a:buClr>
              <a:buSzPts val="1600"/>
              <a:buChar char="●"/>
            </a:pPr>
            <a:r>
              <a:rPr lang="en-GB" sz="1600">
                <a:solidFill>
                  <a:srgbClr val="FFFFFF"/>
                </a:solidFill>
              </a:rPr>
              <a:t>Decision Tree</a:t>
            </a:r>
            <a:endParaRPr sz="1600">
              <a:solidFill>
                <a:srgbClr val="FFFFFF"/>
              </a:solidFill>
            </a:endParaRPr>
          </a:p>
          <a:p>
            <a:pPr marL="0" lvl="0" indent="0" algn="l" rtl="0">
              <a:lnSpc>
                <a:spcPct val="200000"/>
              </a:lnSpc>
              <a:spcBef>
                <a:spcPts val="0"/>
              </a:spcBef>
              <a:spcAft>
                <a:spcPts val="0"/>
              </a:spcAft>
              <a:buNone/>
            </a:pPr>
            <a:endParaRPr sz="1600">
              <a:solidFill>
                <a:srgbClr val="FFFFFF"/>
              </a:solidFill>
            </a:endParaRPr>
          </a:p>
        </p:txBody>
      </p:sp>
      <p:sp>
        <p:nvSpPr>
          <p:cNvPr id="320" name="Google Shape;320;p28"/>
          <p:cNvSpPr txBox="1"/>
          <p:nvPr/>
        </p:nvSpPr>
        <p:spPr>
          <a:xfrm>
            <a:off x="5038475" y="1772600"/>
            <a:ext cx="3522300" cy="1908600"/>
          </a:xfrm>
          <a:prstGeom prst="rect">
            <a:avLst/>
          </a:prstGeom>
          <a:noFill/>
          <a:ln>
            <a:noFill/>
          </a:ln>
        </p:spPr>
        <p:txBody>
          <a:bodyPr spcFirstLastPara="1" wrap="square" lIns="91425" tIns="91425" rIns="91425" bIns="91425" anchor="t" anchorCtr="0">
            <a:spAutoFit/>
          </a:bodyPr>
          <a:lstStyle/>
          <a:p>
            <a:pPr marL="457200" lvl="0" indent="-330200" algn="l" rtl="0">
              <a:lnSpc>
                <a:spcPct val="200000"/>
              </a:lnSpc>
              <a:spcBef>
                <a:spcPts val="0"/>
              </a:spcBef>
              <a:spcAft>
                <a:spcPts val="0"/>
              </a:spcAft>
              <a:buClr>
                <a:schemeClr val="lt1"/>
              </a:buClr>
              <a:buSzPts val="1600"/>
              <a:buChar char="●"/>
            </a:pPr>
            <a:r>
              <a:rPr lang="en-GB" sz="1600">
                <a:solidFill>
                  <a:schemeClr val="lt1"/>
                </a:solidFill>
              </a:rPr>
              <a:t>Multi-Layer Perceptron (MLP)</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Logistic Regression</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AdaBoost</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XGBoost</a:t>
            </a:r>
            <a:endParaRPr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a:spLocks noGrp="1"/>
          </p:cNvSpPr>
          <p:nvPr>
            <p:ph type="title"/>
          </p:nvPr>
        </p:nvSpPr>
        <p:spPr>
          <a:xfrm>
            <a:off x="1052550" y="131925"/>
            <a:ext cx="7038900" cy="487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b="1"/>
              <a:t>Used Models </a:t>
            </a:r>
            <a:endParaRPr b="1"/>
          </a:p>
          <a:p>
            <a:pPr marL="0" lvl="0" indent="0" algn="ctr" rtl="0">
              <a:lnSpc>
                <a:spcPct val="100000"/>
              </a:lnSpc>
              <a:spcBef>
                <a:spcPts val="0"/>
              </a:spcBef>
              <a:spcAft>
                <a:spcPts val="0"/>
              </a:spcAft>
              <a:buNone/>
            </a:pPr>
            <a:r>
              <a:rPr lang="en-GB" b="1"/>
              <a:t>(Neural/Attention Based Models) </a:t>
            </a:r>
            <a:endParaRPr b="1"/>
          </a:p>
        </p:txBody>
      </p:sp>
      <p:sp>
        <p:nvSpPr>
          <p:cNvPr id="326" name="Google Shape;326;p29"/>
          <p:cNvSpPr txBox="1"/>
          <p:nvPr/>
        </p:nvSpPr>
        <p:spPr>
          <a:xfrm>
            <a:off x="479625" y="1237850"/>
            <a:ext cx="5502600" cy="2508000"/>
          </a:xfrm>
          <a:prstGeom prst="rect">
            <a:avLst/>
          </a:prstGeom>
          <a:noFill/>
          <a:ln>
            <a:noFill/>
          </a:ln>
        </p:spPr>
        <p:txBody>
          <a:bodyPr spcFirstLastPara="1" wrap="square" lIns="91425" tIns="91425" rIns="91425" bIns="91425" anchor="t" anchorCtr="0">
            <a:noAutofit/>
          </a:bodyPr>
          <a:lstStyle/>
          <a:p>
            <a:pPr marL="457200" lvl="0" indent="-330200" algn="l" rtl="0">
              <a:lnSpc>
                <a:spcPct val="200000"/>
              </a:lnSpc>
              <a:spcBef>
                <a:spcPts val="0"/>
              </a:spcBef>
              <a:spcAft>
                <a:spcPts val="0"/>
              </a:spcAft>
              <a:buClr>
                <a:schemeClr val="lt1"/>
              </a:buClr>
              <a:buSzPts val="1600"/>
              <a:buChar char="●"/>
            </a:pPr>
            <a:r>
              <a:rPr lang="en-GB" sz="1600">
                <a:solidFill>
                  <a:schemeClr val="lt1"/>
                </a:solidFill>
              </a:rPr>
              <a:t>Attention-LSTM</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Recurrent Neural Network - LSTM (RNN-LSTM)</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Convolutional Neural Network - LSTM (CNN-LSTM)</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Bidirectional Encoder Representations from Transformers (BERT)</a:t>
            </a:r>
            <a:endParaRPr sz="1600">
              <a:solidFill>
                <a:schemeClr val="lt1"/>
              </a:solidFill>
            </a:endParaRPr>
          </a:p>
          <a:p>
            <a:pPr marL="457200" lvl="0" indent="-330200" algn="l" rtl="0">
              <a:lnSpc>
                <a:spcPct val="200000"/>
              </a:lnSpc>
              <a:spcBef>
                <a:spcPts val="0"/>
              </a:spcBef>
              <a:spcAft>
                <a:spcPts val="0"/>
              </a:spcAft>
              <a:buClr>
                <a:schemeClr val="lt1"/>
              </a:buClr>
              <a:buSzPts val="1600"/>
              <a:buChar char="●"/>
            </a:pPr>
            <a:r>
              <a:rPr lang="en-GB" sz="1600">
                <a:solidFill>
                  <a:schemeClr val="lt1"/>
                </a:solidFill>
              </a:rPr>
              <a:t>Distilled Bidirectional Encoder Representations from Transformers (Distil-BERT)</a:t>
            </a:r>
            <a:endParaRPr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0"/>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a:t>Training Phase</a:t>
            </a:r>
            <a:endParaRPr sz="3600" b="1"/>
          </a:p>
        </p:txBody>
      </p:sp>
      <p:sp>
        <p:nvSpPr>
          <p:cNvPr id="332" name="Google Shape;332;p30"/>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endParaRPr>
              <a:solidFill>
                <a:srgbClr val="CACACA"/>
              </a:solidFill>
              <a:latin typeface="Montserrat"/>
              <a:ea typeface="Montserrat"/>
              <a:cs typeface="Montserrat"/>
              <a:sym typeface="Montserrat"/>
            </a:endParaRPr>
          </a:p>
        </p:txBody>
      </p:sp>
      <p:sp>
        <p:nvSpPr>
          <p:cNvPr id="333" name="Google Shape;333;p30"/>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34" name="Google Shape;334;p30"/>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35" name="Google Shape;335;p30"/>
          <p:cNvPicPr preferRelativeResize="0"/>
          <p:nvPr/>
        </p:nvPicPr>
        <p:blipFill>
          <a:blip r:embed="rId3">
            <a:alphaModFix/>
          </a:blip>
          <a:stretch>
            <a:fillRect/>
          </a:stretch>
        </p:blipFill>
        <p:spPr>
          <a:xfrm>
            <a:off x="0" y="1343909"/>
            <a:ext cx="9144003" cy="37995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1"/>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a:t>
            </a:r>
            <a:endParaRPr/>
          </a:p>
        </p:txBody>
      </p:sp>
      <p:sp>
        <p:nvSpPr>
          <p:cNvPr id="341" name="Google Shape;341;p31"/>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GB" sz="1600">
                <a:solidFill>
                  <a:schemeClr val="lt1"/>
                </a:solidFill>
              </a:rPr>
              <a:t>The study compares conventional and deep learning methods for classifying texts as stressful or not stressful.</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After preprocessing steps CountVectorizer was used to generate vectors</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For classifying texts as stressful or not stressful, deep learning models perform better.</a:t>
            </a:r>
            <a:endParaRPr sz="1600">
              <a:solidFill>
                <a:schemeClr val="lt1"/>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SVMs, KNN, Bayes, Random Forest, Decision Tree, Perceptron, and Adaboost were used to analyze data.</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In order to explore stress prediction and find patterns, non-neural models were applied.</a:t>
            </a: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1000"/>
              </a:spcBef>
              <a:spcAft>
                <a:spcPts val="1000"/>
              </a:spcAft>
              <a:buNone/>
            </a:pPr>
            <a:endParaRPr>
              <a:solidFill>
                <a:srgbClr val="CACACA"/>
              </a:solidFill>
              <a:latin typeface="Montserrat"/>
              <a:ea typeface="Montserrat"/>
              <a:cs typeface="Montserrat"/>
              <a:sym typeface="Montserrat"/>
            </a:endParaRPr>
          </a:p>
        </p:txBody>
      </p:sp>
      <p:sp>
        <p:nvSpPr>
          <p:cNvPr id="342" name="Google Shape;342;p31"/>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43" name="Google Shape;343;p31"/>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2"/>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(Contd.)</a:t>
            </a:r>
            <a:endParaRPr/>
          </a:p>
        </p:txBody>
      </p:sp>
      <p:sp>
        <p:nvSpPr>
          <p:cNvPr id="349" name="Google Shape;349;p32"/>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GB" sz="1600">
                <a:solidFill>
                  <a:schemeClr val="lt1"/>
                </a:solidFill>
              </a:rPr>
              <a:t>The accuracy of stress prediction can be improved by neural models incorporating attentional mechanisms.</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Neural models with attention processes are constructed on the foundation of non-neural models.</a:t>
            </a: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GB" sz="1600">
                <a:solidFill>
                  <a:schemeClr val="lt1"/>
                </a:solidFill>
              </a:rPr>
              <a:t>Neural models, particularly those with attention mechanisms, RNN-LSTM, CNN-LSTM, have shown a remarkable ability in capturing complex patterns and relationships in intricate datasets.</a:t>
            </a: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GB" sz="1600">
                <a:solidFill>
                  <a:schemeClr val="lt1"/>
                </a:solidFill>
              </a:rPr>
              <a:t>The training approach for each of these deep learning models consisted of 35 epochs, with a batch size of 45.The development of this strategic approach was influenced by the understanding that LSTM neurons have the ability to comprehend complex contextual details, allowing them to effectively distinguish between important and unimportant phrases.</a:t>
            </a:r>
            <a:endParaRPr sz="1600">
              <a:solidFill>
                <a:schemeClr val="lt1"/>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1000"/>
              </a:spcBef>
              <a:spcAft>
                <a:spcPts val="1000"/>
              </a:spcAft>
              <a:buNone/>
            </a:pPr>
            <a:endParaRPr>
              <a:solidFill>
                <a:srgbClr val="CACACA"/>
              </a:solidFill>
              <a:latin typeface="Montserrat"/>
              <a:ea typeface="Montserrat"/>
              <a:cs typeface="Montserrat"/>
              <a:sym typeface="Montserrat"/>
            </a:endParaRPr>
          </a:p>
        </p:txBody>
      </p:sp>
      <p:sp>
        <p:nvSpPr>
          <p:cNvPr id="350" name="Google Shape;350;p32"/>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51" name="Google Shape;351;p32"/>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3"/>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(Contd.)</a:t>
            </a:r>
            <a:endParaRPr/>
          </a:p>
        </p:txBody>
      </p:sp>
      <p:sp>
        <p:nvSpPr>
          <p:cNvPr id="357" name="Google Shape;357;p33"/>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lt1"/>
              </a:buClr>
              <a:buSzPts val="1400"/>
              <a:buChar char="●"/>
            </a:pPr>
            <a:r>
              <a:rPr lang="en-GB">
                <a:solidFill>
                  <a:schemeClr val="lt1"/>
                </a:solidFill>
              </a:rPr>
              <a:t>BERT and DistilBERT’s Methodological Similarity: Both BERT and DistilBERT models share comparable methodologies compared to their predecessors. However, their input text encoding processes differ. They utilize default tokenization techniques from libraries like transformers and TensorFlow Hub modules. These techniques involve breaking down input text into smaller units, incorporating special tokens like [CLS] and [SEP], maintaining the models' context-capturing capabilities critical for tasks like sentiment analysis and natural language understanding.</a:t>
            </a:r>
            <a:endParaRPr>
              <a:solidFill>
                <a:schemeClr val="lt1"/>
              </a:solidFill>
            </a:endParaRPr>
          </a:p>
          <a:p>
            <a:pPr marL="0" lvl="0" indent="0" algn="l" rtl="0">
              <a:lnSpc>
                <a:spcPct val="115000"/>
              </a:lnSpc>
              <a:spcBef>
                <a:spcPts val="0"/>
              </a:spcBef>
              <a:spcAft>
                <a:spcPts val="0"/>
              </a:spcAft>
              <a:buNone/>
            </a:pPr>
            <a:endParaRPr>
              <a:solidFill>
                <a:schemeClr val="lt1"/>
              </a:solidFill>
            </a:endParaRPr>
          </a:p>
          <a:p>
            <a:pPr marL="457200" lvl="0" indent="-317500" algn="l" rtl="0">
              <a:lnSpc>
                <a:spcPct val="115000"/>
              </a:lnSpc>
              <a:spcBef>
                <a:spcPts val="0"/>
              </a:spcBef>
              <a:spcAft>
                <a:spcPts val="0"/>
              </a:spcAft>
              <a:buClr>
                <a:schemeClr val="lt1"/>
              </a:buClr>
              <a:buSzPts val="1400"/>
              <a:buChar char="●"/>
            </a:pPr>
            <a:r>
              <a:rPr lang="en-GB">
                <a:solidFill>
                  <a:schemeClr val="lt1"/>
                </a:solidFill>
              </a:rPr>
              <a:t>Epochs and Batch Sizes: The BERT model undergoes 70 epochs with its default batch size, while the DistilBERT model uses 20 epochs with a batch size of 8. These configurations enable BERT and DistilBERT to generate intricate contextual representations of sentences and words, leading to improved performance across a diverse array of natural language processing tasks.</a:t>
            </a:r>
            <a:endParaRPr>
              <a:solidFill>
                <a:srgbClr val="CACACA"/>
              </a:solidFill>
              <a:latin typeface="Montserrat"/>
              <a:ea typeface="Montserrat"/>
              <a:cs typeface="Montserrat"/>
              <a:sym typeface="Montserrat"/>
            </a:endParaRPr>
          </a:p>
        </p:txBody>
      </p:sp>
      <p:sp>
        <p:nvSpPr>
          <p:cNvPr id="358" name="Google Shape;358;p33"/>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59" name="Google Shape;359;p33"/>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b="1"/>
              <a:t>Testing/Evaluation Phase</a:t>
            </a:r>
            <a:endParaRPr sz="3600" b="1"/>
          </a:p>
        </p:txBody>
      </p:sp>
      <p:sp>
        <p:nvSpPr>
          <p:cNvPr id="365" name="Google Shape;365;p34"/>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endParaRPr>
              <a:solidFill>
                <a:srgbClr val="CACACA"/>
              </a:solidFill>
              <a:latin typeface="Montserrat"/>
              <a:ea typeface="Montserrat"/>
              <a:cs typeface="Montserrat"/>
              <a:sym typeface="Montserrat"/>
            </a:endParaRPr>
          </a:p>
        </p:txBody>
      </p:sp>
      <p:sp>
        <p:nvSpPr>
          <p:cNvPr id="366" name="Google Shape;366;p34"/>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367" name="Google Shape;367;p34"/>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368" name="Google Shape;368;p34"/>
          <p:cNvPicPr preferRelativeResize="0"/>
          <p:nvPr/>
        </p:nvPicPr>
        <p:blipFill>
          <a:blip r:embed="rId3">
            <a:alphaModFix/>
          </a:blip>
          <a:stretch>
            <a:fillRect/>
          </a:stretch>
        </p:blipFill>
        <p:spPr>
          <a:xfrm>
            <a:off x="0" y="1502423"/>
            <a:ext cx="9144003" cy="37460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5"/>
          <p:cNvSpPr txBox="1">
            <a:spLocks noGrp="1"/>
          </p:cNvSpPr>
          <p:nvPr>
            <p:ph type="title"/>
          </p:nvPr>
        </p:nvSpPr>
        <p:spPr>
          <a:xfrm>
            <a:off x="3038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Multinomial Naive Bayes (MNB):</a:t>
            </a:r>
            <a:endParaRPr/>
          </a:p>
        </p:txBody>
      </p:sp>
      <p:sp>
        <p:nvSpPr>
          <p:cNvPr id="374" name="Google Shape;374;p35"/>
          <p:cNvSpPr txBox="1"/>
          <p:nvPr/>
        </p:nvSpPr>
        <p:spPr>
          <a:xfrm>
            <a:off x="151600" y="1566000"/>
            <a:ext cx="42480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accuracy of 69.62%.</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74.35% for classifying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62.76% for classifying "Not-Stress".</a:t>
            </a:r>
            <a:endParaRPr sz="1800">
              <a:solidFill>
                <a:schemeClr val="lt1"/>
              </a:solidFill>
            </a:endParaRPr>
          </a:p>
        </p:txBody>
      </p:sp>
      <p:pic>
        <p:nvPicPr>
          <p:cNvPr id="375" name="Google Shape;375;p35"/>
          <p:cNvPicPr preferRelativeResize="0"/>
          <p:nvPr/>
        </p:nvPicPr>
        <p:blipFill>
          <a:blip r:embed="rId3">
            <a:alphaModFix/>
          </a:blip>
          <a:stretch>
            <a:fillRect/>
          </a:stretch>
        </p:blipFill>
        <p:spPr>
          <a:xfrm>
            <a:off x="5222338" y="1424625"/>
            <a:ext cx="3512964" cy="2960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511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Introduction</a:t>
            </a:r>
            <a:endParaRPr b="1"/>
          </a:p>
        </p:txBody>
      </p:sp>
      <p:sp>
        <p:nvSpPr>
          <p:cNvPr id="236" name="Google Shape;236;p18"/>
          <p:cNvSpPr txBox="1"/>
          <p:nvPr/>
        </p:nvSpPr>
        <p:spPr>
          <a:xfrm>
            <a:off x="345650" y="1214475"/>
            <a:ext cx="7614900" cy="3624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lt1"/>
              </a:buClr>
              <a:buSzPts val="1800"/>
              <a:buFont typeface="Montserrat"/>
              <a:buChar char="●"/>
            </a:pPr>
            <a:r>
              <a:rPr lang="en-GB" sz="1800" b="1">
                <a:solidFill>
                  <a:schemeClr val="lt1"/>
                </a:solidFill>
                <a:latin typeface="Montserrat"/>
                <a:ea typeface="Montserrat"/>
                <a:cs typeface="Montserrat"/>
                <a:sym typeface="Montserrat"/>
              </a:rPr>
              <a:t>Stress in Digital Era: </a:t>
            </a:r>
            <a:r>
              <a:rPr lang="en-GB" sz="1800">
                <a:solidFill>
                  <a:schemeClr val="lt1"/>
                </a:solidFill>
                <a:latin typeface="Montserrat"/>
                <a:ea typeface="Montserrat"/>
                <a:cs typeface="Montserrat"/>
                <a:sym typeface="Montserrat"/>
              </a:rPr>
              <a:t>Exploration of stress dynamics in the context of modern digital communication platforms.</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GB" sz="1800" b="1">
                <a:solidFill>
                  <a:schemeClr val="lt1"/>
                </a:solidFill>
                <a:latin typeface="Montserrat"/>
                <a:ea typeface="Montserrat"/>
                <a:cs typeface="Montserrat"/>
                <a:sym typeface="Montserrat"/>
              </a:rPr>
              <a:t>Dataset Insight:</a:t>
            </a:r>
            <a:r>
              <a:rPr lang="en-GB" sz="1800">
                <a:solidFill>
                  <a:schemeClr val="lt1"/>
                </a:solidFill>
                <a:latin typeface="Montserrat"/>
                <a:ea typeface="Montserrat"/>
                <a:cs typeface="Montserrat"/>
                <a:sym typeface="Montserrat"/>
              </a:rPr>
              <a:t> Utilization of the "Dreaddit" dataset collected from Reddit, a rich source of diverse user-generated content.</a:t>
            </a:r>
            <a:endParaRPr sz="1800">
              <a:solidFill>
                <a:schemeClr val="lt1"/>
              </a:solidFill>
              <a:latin typeface="Montserrat"/>
              <a:ea typeface="Montserrat"/>
              <a:cs typeface="Montserrat"/>
              <a:sym typeface="Montserrat"/>
            </a:endParaRPr>
          </a:p>
          <a:p>
            <a:pPr marL="457200" lvl="0" indent="-342900" algn="l" rtl="0">
              <a:lnSpc>
                <a:spcPct val="150000"/>
              </a:lnSpc>
              <a:spcBef>
                <a:spcPts val="0"/>
              </a:spcBef>
              <a:spcAft>
                <a:spcPts val="0"/>
              </a:spcAft>
              <a:buClr>
                <a:schemeClr val="lt1"/>
              </a:buClr>
              <a:buSzPts val="1800"/>
              <a:buFont typeface="Montserrat"/>
              <a:buChar char="●"/>
            </a:pPr>
            <a:r>
              <a:rPr lang="en-GB" sz="1800" b="1">
                <a:solidFill>
                  <a:schemeClr val="lt1"/>
                </a:solidFill>
                <a:latin typeface="Montserrat"/>
                <a:ea typeface="Montserrat"/>
                <a:cs typeface="Montserrat"/>
                <a:sym typeface="Montserrat"/>
              </a:rPr>
              <a:t>Predictive Model Evaluation: </a:t>
            </a:r>
            <a:r>
              <a:rPr lang="en-GB" sz="1800">
                <a:solidFill>
                  <a:schemeClr val="lt1"/>
                </a:solidFill>
                <a:latin typeface="Montserrat"/>
                <a:ea typeface="Montserrat"/>
                <a:cs typeface="Montserrat"/>
                <a:sym typeface="Montserrat"/>
              </a:rPr>
              <a:t>Systematic assessment of machine learning and deep learning models for stress identification.</a:t>
            </a:r>
            <a:endParaRPr sz="1800">
              <a:solidFill>
                <a:schemeClr val="lt1"/>
              </a:solidFill>
              <a:latin typeface="Montserrat"/>
              <a:ea typeface="Montserrat"/>
              <a:cs typeface="Montserrat"/>
              <a:sym typeface="Montserrat"/>
            </a:endParaRPr>
          </a:p>
        </p:txBody>
      </p:sp>
      <p:sp>
        <p:nvSpPr>
          <p:cNvPr id="237" name="Google Shape;237;p18"/>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38" name="Google Shape;238;p18"/>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Support Vector Machine Classifier (SVM):</a:t>
            </a:r>
            <a:endParaRPr/>
          </a:p>
        </p:txBody>
      </p:sp>
      <p:sp>
        <p:nvSpPr>
          <p:cNvPr id="381" name="Google Shape;381;p36"/>
          <p:cNvSpPr txBox="1"/>
          <p:nvPr/>
        </p:nvSpPr>
        <p:spPr>
          <a:xfrm>
            <a:off x="197425" y="1288800"/>
            <a:ext cx="4455600" cy="32325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accuracy rate of 67.79%.</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F1-Score of 69.67% for identifying instances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65.67% for identifying instances of "Not-Stress".</a:t>
            </a:r>
            <a:endParaRPr sz="1800">
              <a:solidFill>
                <a:schemeClr val="lt1"/>
              </a:solidFill>
            </a:endParaRPr>
          </a:p>
        </p:txBody>
      </p:sp>
      <p:pic>
        <p:nvPicPr>
          <p:cNvPr id="382" name="Google Shape;382;p36"/>
          <p:cNvPicPr preferRelativeResize="0"/>
          <p:nvPr/>
        </p:nvPicPr>
        <p:blipFill>
          <a:blip r:embed="rId3">
            <a:alphaModFix/>
          </a:blip>
          <a:stretch>
            <a:fillRect/>
          </a:stretch>
        </p:blipFill>
        <p:spPr>
          <a:xfrm>
            <a:off x="4843625" y="1181638"/>
            <a:ext cx="4089560" cy="3446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7"/>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K-Nearest Neighbors (KNN):</a:t>
            </a:r>
            <a:endParaRPr/>
          </a:p>
        </p:txBody>
      </p:sp>
      <p:sp>
        <p:nvSpPr>
          <p:cNvPr id="388" name="Google Shape;388;p37"/>
          <p:cNvSpPr txBox="1"/>
          <p:nvPr/>
        </p:nvSpPr>
        <p:spPr>
          <a:xfrm>
            <a:off x="189800" y="1566000"/>
            <a:ext cx="44556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of 59.07%.</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56.89% in identifying "Stress" cases.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61.04% in identifying "Not-Stress" cases.</a:t>
            </a:r>
            <a:endParaRPr sz="1800">
              <a:solidFill>
                <a:schemeClr val="lt1"/>
              </a:solidFill>
            </a:endParaRPr>
          </a:p>
        </p:txBody>
      </p:sp>
      <p:pic>
        <p:nvPicPr>
          <p:cNvPr id="389" name="Google Shape;389;p37"/>
          <p:cNvPicPr preferRelativeResize="0"/>
          <p:nvPr/>
        </p:nvPicPr>
        <p:blipFill>
          <a:blip r:embed="rId3">
            <a:alphaModFix/>
          </a:blip>
          <a:stretch>
            <a:fillRect/>
          </a:stretch>
        </p:blipFill>
        <p:spPr>
          <a:xfrm>
            <a:off x="4820725" y="1181638"/>
            <a:ext cx="4089560" cy="344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8"/>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Random Forest:</a:t>
            </a:r>
            <a:endParaRPr/>
          </a:p>
        </p:txBody>
      </p:sp>
      <p:sp>
        <p:nvSpPr>
          <p:cNvPr id="395" name="Google Shape;395;p38"/>
          <p:cNvSpPr txBox="1"/>
          <p:nvPr/>
        </p:nvSpPr>
        <p:spPr>
          <a:xfrm>
            <a:off x="228000" y="1566000"/>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Accomplished an accuracy of 66.81%.</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70.86% for classifying instances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61.44% for classifying instances of "Not-Stress".</a:t>
            </a:r>
            <a:endParaRPr sz="1800">
              <a:solidFill>
                <a:schemeClr val="lt1"/>
              </a:solidFill>
            </a:endParaRPr>
          </a:p>
        </p:txBody>
      </p:sp>
      <p:pic>
        <p:nvPicPr>
          <p:cNvPr id="396" name="Google Shape;396;p38"/>
          <p:cNvPicPr preferRelativeResize="0"/>
          <p:nvPr/>
        </p:nvPicPr>
        <p:blipFill>
          <a:blip r:embed="rId3">
            <a:alphaModFix/>
          </a:blip>
          <a:stretch>
            <a:fillRect/>
          </a:stretch>
        </p:blipFill>
        <p:spPr>
          <a:xfrm>
            <a:off x="4928100" y="1256850"/>
            <a:ext cx="3911100" cy="32964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Decision Tree:</a:t>
            </a:r>
            <a:endParaRPr/>
          </a:p>
        </p:txBody>
      </p:sp>
      <p:sp>
        <p:nvSpPr>
          <p:cNvPr id="402" name="Google Shape;402;p39"/>
          <p:cNvSpPr txBox="1"/>
          <p:nvPr/>
        </p:nvSpPr>
        <p:spPr>
          <a:xfrm>
            <a:off x="228000" y="13918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rate of 61.32%.</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63.09% for identifying instances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59.38% for identifying instances of "Not-Stress".</a:t>
            </a:r>
            <a:endParaRPr sz="1800">
              <a:solidFill>
                <a:schemeClr val="lt1"/>
              </a:solidFill>
            </a:endParaRPr>
          </a:p>
        </p:txBody>
      </p:sp>
      <p:pic>
        <p:nvPicPr>
          <p:cNvPr id="403" name="Google Shape;403;p39"/>
          <p:cNvPicPr preferRelativeResize="0"/>
          <p:nvPr/>
        </p:nvPicPr>
        <p:blipFill>
          <a:blip r:embed="rId3">
            <a:alphaModFix/>
          </a:blip>
          <a:stretch>
            <a:fillRect/>
          </a:stretch>
        </p:blipFill>
        <p:spPr>
          <a:xfrm>
            <a:off x="4881875" y="1082725"/>
            <a:ext cx="3911100" cy="3296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0"/>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Multi-Layer Perceptron (MLP):</a:t>
            </a:r>
            <a:endParaRPr/>
          </a:p>
        </p:txBody>
      </p:sp>
      <p:sp>
        <p:nvSpPr>
          <p:cNvPr id="409" name="Google Shape;409;p40"/>
          <p:cNvSpPr txBox="1"/>
          <p:nvPr/>
        </p:nvSpPr>
        <p:spPr>
          <a:xfrm>
            <a:off x="228000" y="1391875"/>
            <a:ext cx="4700100" cy="32325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accuracy rate of 69.90%.</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72.49% for identifying cases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F1-Score of 66.77% for identifying cases of "Not-Stress".</a:t>
            </a:r>
            <a:endParaRPr sz="1800">
              <a:solidFill>
                <a:schemeClr val="lt1"/>
              </a:solidFill>
            </a:endParaRPr>
          </a:p>
          <a:p>
            <a:pPr marL="0" lvl="0" indent="0" algn="l" rtl="0">
              <a:lnSpc>
                <a:spcPct val="200000"/>
              </a:lnSpc>
              <a:spcBef>
                <a:spcPts val="0"/>
              </a:spcBef>
              <a:spcAft>
                <a:spcPts val="0"/>
              </a:spcAft>
              <a:buNone/>
            </a:pPr>
            <a:endParaRPr sz="1800">
              <a:solidFill>
                <a:schemeClr val="lt1"/>
              </a:solidFill>
            </a:endParaRPr>
          </a:p>
        </p:txBody>
      </p:sp>
      <p:pic>
        <p:nvPicPr>
          <p:cNvPr id="410" name="Google Shape;410;p40"/>
          <p:cNvPicPr preferRelativeResize="0"/>
          <p:nvPr/>
        </p:nvPicPr>
        <p:blipFill>
          <a:blip r:embed="rId3">
            <a:alphaModFix/>
          </a:blip>
          <a:stretch>
            <a:fillRect/>
          </a:stretch>
        </p:blipFill>
        <p:spPr>
          <a:xfrm>
            <a:off x="4928100" y="1359925"/>
            <a:ext cx="3911100" cy="32964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1"/>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sp>
        <p:nvSpPr>
          <p:cNvPr id="416" name="Google Shape;416;p41"/>
          <p:cNvSpPr txBox="1"/>
          <p:nvPr/>
        </p:nvSpPr>
        <p:spPr>
          <a:xfrm>
            <a:off x="228000" y="13918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accuracy of 69.76%.</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71.45% for classifying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F1-Score of 67.86% for classifying "Not-Stress".</a:t>
            </a:r>
            <a:endParaRPr sz="1800">
              <a:solidFill>
                <a:schemeClr val="lt1"/>
              </a:solidFill>
            </a:endParaRPr>
          </a:p>
        </p:txBody>
      </p:sp>
      <p:pic>
        <p:nvPicPr>
          <p:cNvPr id="417" name="Google Shape;417;p41"/>
          <p:cNvPicPr preferRelativeResize="0"/>
          <p:nvPr/>
        </p:nvPicPr>
        <p:blipFill>
          <a:blip r:embed="rId3">
            <a:alphaModFix/>
          </a:blip>
          <a:stretch>
            <a:fillRect/>
          </a:stretch>
        </p:blipFill>
        <p:spPr>
          <a:xfrm>
            <a:off x="4928100" y="1310213"/>
            <a:ext cx="3911100" cy="33958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2"/>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AdaBoost:</a:t>
            </a:r>
            <a:endParaRPr/>
          </a:p>
        </p:txBody>
      </p:sp>
      <p:sp>
        <p:nvSpPr>
          <p:cNvPr id="423" name="Google Shape;423;p42"/>
          <p:cNvSpPr txBox="1"/>
          <p:nvPr/>
        </p:nvSpPr>
        <p:spPr>
          <a:xfrm>
            <a:off x="228000" y="13918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of 66.10%.</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67.21% for identifying cases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64.92% for identifying cases of "Not-Stress".</a:t>
            </a:r>
            <a:endParaRPr sz="1800">
              <a:solidFill>
                <a:schemeClr val="lt1"/>
              </a:solidFill>
            </a:endParaRPr>
          </a:p>
        </p:txBody>
      </p:sp>
      <p:pic>
        <p:nvPicPr>
          <p:cNvPr id="424" name="Google Shape;424;p42"/>
          <p:cNvPicPr preferRelativeResize="0"/>
          <p:nvPr/>
        </p:nvPicPr>
        <p:blipFill>
          <a:blip r:embed="rId3">
            <a:alphaModFix/>
          </a:blip>
          <a:stretch>
            <a:fillRect/>
          </a:stretch>
        </p:blipFill>
        <p:spPr>
          <a:xfrm>
            <a:off x="4874225" y="1047725"/>
            <a:ext cx="3911100" cy="32964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3"/>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XGBoost:</a:t>
            </a:r>
            <a:endParaRPr/>
          </a:p>
        </p:txBody>
      </p:sp>
      <p:sp>
        <p:nvSpPr>
          <p:cNvPr id="430" name="Google Shape;430;p43"/>
          <p:cNvSpPr txBox="1"/>
          <p:nvPr/>
        </p:nvSpPr>
        <p:spPr>
          <a:xfrm>
            <a:off x="228000" y="13918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of 66.10%.</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67.21% for identifying cases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64.92% for identifying cases of "Not-Stress".</a:t>
            </a:r>
            <a:endParaRPr sz="1800">
              <a:solidFill>
                <a:schemeClr val="lt1"/>
              </a:solidFill>
            </a:endParaRPr>
          </a:p>
        </p:txBody>
      </p:sp>
      <p:pic>
        <p:nvPicPr>
          <p:cNvPr id="431" name="Google Shape;431;p43"/>
          <p:cNvPicPr preferRelativeResize="0"/>
          <p:nvPr/>
        </p:nvPicPr>
        <p:blipFill>
          <a:blip r:embed="rId3">
            <a:alphaModFix/>
          </a:blip>
          <a:stretch>
            <a:fillRect/>
          </a:stretch>
        </p:blipFill>
        <p:spPr>
          <a:xfrm>
            <a:off x="4928100" y="1082725"/>
            <a:ext cx="3911100" cy="32964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4"/>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Attention-LSTM:</a:t>
            </a:r>
            <a:endParaRPr/>
          </a:p>
        </p:txBody>
      </p:sp>
      <p:sp>
        <p:nvSpPr>
          <p:cNvPr id="437" name="Google Shape;437;p44"/>
          <p:cNvSpPr txBox="1"/>
          <p:nvPr/>
        </p:nvSpPr>
        <p:spPr>
          <a:xfrm>
            <a:off x="228000" y="13918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of 69.06%.</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69.19% for identifying cases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68.93% for identifying cases of "Not-Stress".</a:t>
            </a:r>
            <a:endParaRPr sz="1800">
              <a:solidFill>
                <a:schemeClr val="lt1"/>
              </a:solidFill>
            </a:endParaRPr>
          </a:p>
        </p:txBody>
      </p:sp>
      <p:pic>
        <p:nvPicPr>
          <p:cNvPr id="438" name="Google Shape;438;p44"/>
          <p:cNvPicPr preferRelativeResize="0"/>
          <p:nvPr/>
        </p:nvPicPr>
        <p:blipFill rotWithShape="1">
          <a:blip r:embed="rId3">
            <a:alphaModFix/>
          </a:blip>
          <a:srcRect/>
          <a:stretch/>
        </p:blipFill>
        <p:spPr>
          <a:xfrm>
            <a:off x="4981200" y="1033000"/>
            <a:ext cx="3911100" cy="33958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5"/>
          <p:cNvSpPr txBox="1">
            <a:spLocks noGrp="1"/>
          </p:cNvSpPr>
          <p:nvPr>
            <p:ph type="title"/>
          </p:nvPr>
        </p:nvSpPr>
        <p:spPr>
          <a:xfrm>
            <a:off x="536850" y="4883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Recurrent Neural Network - </a:t>
            </a:r>
            <a:endParaRPr/>
          </a:p>
          <a:p>
            <a:pPr marL="0" lvl="0" indent="0" algn="l" rtl="0">
              <a:spcBef>
                <a:spcPts val="0"/>
              </a:spcBef>
              <a:spcAft>
                <a:spcPts val="0"/>
              </a:spcAft>
              <a:buNone/>
            </a:pPr>
            <a:r>
              <a:rPr lang="en-GB"/>
              <a:t>LSTM (RNN-LSTM):</a:t>
            </a:r>
            <a:endParaRPr/>
          </a:p>
        </p:txBody>
      </p:sp>
      <p:sp>
        <p:nvSpPr>
          <p:cNvPr id="444" name="Google Shape;444;p45"/>
          <p:cNvSpPr txBox="1"/>
          <p:nvPr/>
        </p:nvSpPr>
        <p:spPr>
          <a:xfrm>
            <a:off x="220375" y="15904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accuracy rate of 70.60%.</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71.49% for identifying instances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F1-Score of 69.67% for identifying instances of "Not-Stress".</a:t>
            </a:r>
            <a:endParaRPr sz="1800">
              <a:solidFill>
                <a:schemeClr val="lt1"/>
              </a:solidFill>
            </a:endParaRPr>
          </a:p>
        </p:txBody>
      </p:sp>
      <p:pic>
        <p:nvPicPr>
          <p:cNvPr id="445" name="Google Shape;445;p45"/>
          <p:cNvPicPr preferRelativeResize="0"/>
          <p:nvPr/>
        </p:nvPicPr>
        <p:blipFill>
          <a:blip r:embed="rId3">
            <a:alphaModFix/>
          </a:blip>
          <a:stretch>
            <a:fillRect/>
          </a:stretch>
        </p:blipFill>
        <p:spPr>
          <a:xfrm>
            <a:off x="4920475" y="1228300"/>
            <a:ext cx="3918724" cy="34024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title"/>
          </p:nvPr>
        </p:nvSpPr>
        <p:spPr>
          <a:xfrm>
            <a:off x="5605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t>Introduction (Contd.)</a:t>
            </a:r>
            <a:endParaRPr b="1"/>
          </a:p>
        </p:txBody>
      </p:sp>
      <p:sp>
        <p:nvSpPr>
          <p:cNvPr id="244" name="Google Shape;244;p19"/>
          <p:cNvSpPr txBox="1"/>
          <p:nvPr/>
        </p:nvSpPr>
        <p:spPr>
          <a:xfrm>
            <a:off x="272525" y="1644050"/>
            <a:ext cx="7614900" cy="36240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lt1"/>
              </a:buClr>
              <a:buSzPts val="1600"/>
              <a:buChar char="●"/>
            </a:pPr>
            <a:r>
              <a:rPr lang="en-GB" sz="1600">
                <a:solidFill>
                  <a:schemeClr val="lt1"/>
                </a:solidFill>
              </a:rPr>
              <a:t>F1-Scores Emphasis: Beyond accuracy, focus on F1-Scores to balance precision and recall in emotionally charged content classification.</a:t>
            </a:r>
            <a:endParaRPr sz="1600">
              <a:solidFill>
                <a:schemeClr val="lt1"/>
              </a:solidFill>
            </a:endParaRPr>
          </a:p>
          <a:p>
            <a:pPr marL="457200" lvl="0" indent="-330200" algn="l" rtl="0">
              <a:lnSpc>
                <a:spcPct val="150000"/>
              </a:lnSpc>
              <a:spcBef>
                <a:spcPts val="0"/>
              </a:spcBef>
              <a:spcAft>
                <a:spcPts val="0"/>
              </a:spcAft>
              <a:buClr>
                <a:schemeClr val="lt1"/>
              </a:buClr>
              <a:buSzPts val="1600"/>
              <a:buChar char="●"/>
            </a:pPr>
            <a:r>
              <a:rPr lang="en-GB" sz="1600" b="1">
                <a:solidFill>
                  <a:schemeClr val="lt1"/>
                </a:solidFill>
              </a:rPr>
              <a:t>Comprehensive Model Set:</a:t>
            </a:r>
            <a:r>
              <a:rPr lang="en-GB" sz="1600">
                <a:solidFill>
                  <a:schemeClr val="lt1"/>
                </a:solidFill>
              </a:rPr>
              <a:t> Evaluation of traditional classifiers, ensemble methods, and cutting-edge neural networks.</a:t>
            </a:r>
            <a:endParaRPr sz="1600">
              <a:solidFill>
                <a:schemeClr val="lt1"/>
              </a:solidFill>
            </a:endParaRPr>
          </a:p>
          <a:p>
            <a:pPr marL="457200" lvl="0" indent="-330200" algn="l" rtl="0">
              <a:lnSpc>
                <a:spcPct val="150000"/>
              </a:lnSpc>
              <a:spcBef>
                <a:spcPts val="0"/>
              </a:spcBef>
              <a:spcAft>
                <a:spcPts val="0"/>
              </a:spcAft>
              <a:buClr>
                <a:schemeClr val="lt1"/>
              </a:buClr>
              <a:buSzPts val="1600"/>
              <a:buChar char="●"/>
            </a:pPr>
            <a:r>
              <a:rPr lang="en-GB" sz="1600" b="1">
                <a:solidFill>
                  <a:schemeClr val="lt1"/>
                </a:solidFill>
              </a:rPr>
              <a:t>Support and Intervention: </a:t>
            </a:r>
            <a:r>
              <a:rPr lang="en-GB" sz="1600">
                <a:solidFill>
                  <a:schemeClr val="lt1"/>
                </a:solidFill>
              </a:rPr>
              <a:t>Research-driven aim to contribute tools supporting individuals struggling with stress-related issues.</a:t>
            </a:r>
            <a:endParaRPr sz="1600">
              <a:solidFill>
                <a:schemeClr val="lt1"/>
              </a:solidFill>
            </a:endParaRPr>
          </a:p>
        </p:txBody>
      </p:sp>
      <p:sp>
        <p:nvSpPr>
          <p:cNvPr id="245" name="Google Shape;245;p19"/>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46" name="Google Shape;246;p19"/>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6"/>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Convolutional Neural Network -</a:t>
            </a:r>
            <a:endParaRPr/>
          </a:p>
          <a:p>
            <a:pPr marL="0" lvl="0" indent="0" algn="l" rtl="0">
              <a:spcBef>
                <a:spcPts val="0"/>
              </a:spcBef>
              <a:spcAft>
                <a:spcPts val="0"/>
              </a:spcAft>
              <a:buNone/>
            </a:pPr>
            <a:r>
              <a:rPr lang="en-GB"/>
              <a:t>LSTM (CNN-LSTM):</a:t>
            </a:r>
            <a:endParaRPr/>
          </a:p>
        </p:txBody>
      </p:sp>
      <p:sp>
        <p:nvSpPr>
          <p:cNvPr id="451" name="Google Shape;451;p46"/>
          <p:cNvSpPr txBox="1"/>
          <p:nvPr/>
        </p:nvSpPr>
        <p:spPr>
          <a:xfrm>
            <a:off x="220375" y="1590475"/>
            <a:ext cx="47001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Accomplished an accuracy of 72.15%.</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F1-Score of 73.95% for classifying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70.09% for classifying "Not-Stress".</a:t>
            </a:r>
            <a:endParaRPr sz="1800">
              <a:solidFill>
                <a:schemeClr val="lt1"/>
              </a:solidFill>
            </a:endParaRPr>
          </a:p>
        </p:txBody>
      </p:sp>
      <p:pic>
        <p:nvPicPr>
          <p:cNvPr id="452" name="Google Shape;452;p46"/>
          <p:cNvPicPr preferRelativeResize="0"/>
          <p:nvPr/>
        </p:nvPicPr>
        <p:blipFill>
          <a:blip r:embed="rId3">
            <a:alphaModFix/>
          </a:blip>
          <a:stretch>
            <a:fillRect/>
          </a:stretch>
        </p:blipFill>
        <p:spPr>
          <a:xfrm>
            <a:off x="4920475" y="1225600"/>
            <a:ext cx="3918725" cy="34078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txBox="1">
            <a:spLocks noGrp="1"/>
          </p:cNvSpPr>
          <p:nvPr>
            <p:ph type="title"/>
          </p:nvPr>
        </p:nvSpPr>
        <p:spPr>
          <a:xfrm>
            <a:off x="304025" y="47777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Bidirectional Encoder Representations</a:t>
            </a:r>
            <a:endParaRPr/>
          </a:p>
          <a:p>
            <a:pPr marL="0" lvl="0" indent="0" algn="l" rtl="0">
              <a:spcBef>
                <a:spcPts val="0"/>
              </a:spcBef>
              <a:spcAft>
                <a:spcPts val="0"/>
              </a:spcAft>
              <a:buNone/>
            </a:pPr>
            <a:r>
              <a:rPr lang="en-GB"/>
              <a:t>from Transformers (BERT):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58" name="Google Shape;458;p47"/>
          <p:cNvSpPr txBox="1"/>
          <p:nvPr/>
        </p:nvSpPr>
        <p:spPr>
          <a:xfrm>
            <a:off x="0" y="1590475"/>
            <a:ext cx="49368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the highest accuracy at 76.79%.</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outstanding F1-Score of 78.00% for identifying cases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F1-Score of 76.00% for identifying cases of "Not-Stress".</a:t>
            </a:r>
            <a:endParaRPr sz="1800">
              <a:solidFill>
                <a:schemeClr val="lt1"/>
              </a:solidFill>
            </a:endParaRPr>
          </a:p>
        </p:txBody>
      </p:sp>
      <p:pic>
        <p:nvPicPr>
          <p:cNvPr id="459" name="Google Shape;459;p47"/>
          <p:cNvPicPr preferRelativeResize="0"/>
          <p:nvPr/>
        </p:nvPicPr>
        <p:blipFill>
          <a:blip r:embed="rId3">
            <a:alphaModFix/>
          </a:blip>
          <a:stretch>
            <a:fillRect/>
          </a:stretch>
        </p:blipFill>
        <p:spPr>
          <a:xfrm>
            <a:off x="5004125" y="1359125"/>
            <a:ext cx="3918725" cy="31407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8"/>
          <p:cNvSpPr txBox="1">
            <a:spLocks noGrp="1"/>
          </p:cNvSpPr>
          <p:nvPr>
            <p:ph type="title"/>
          </p:nvPr>
        </p:nvSpPr>
        <p:spPr>
          <a:xfrm>
            <a:off x="273475" y="2333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Distilled Bidirectional Encoder Representations from Transformers (Distil-BERT):</a:t>
            </a:r>
            <a:endParaRPr/>
          </a:p>
        </p:txBody>
      </p:sp>
      <p:sp>
        <p:nvSpPr>
          <p:cNvPr id="465" name="Google Shape;465;p48"/>
          <p:cNvSpPr txBox="1"/>
          <p:nvPr/>
        </p:nvSpPr>
        <p:spPr>
          <a:xfrm>
            <a:off x="68375" y="1743275"/>
            <a:ext cx="5080800" cy="26781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Attained an accuracy of 77.91%.</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Demonstrated an exceptional F1-Score of 80.00% for identifying instances of "Stress"</a:t>
            </a:r>
            <a:endParaRPr sz="1800">
              <a:solidFill>
                <a:schemeClr val="lt1"/>
              </a:solidFill>
            </a:endParaRPr>
          </a:p>
          <a:p>
            <a:pPr marL="457200" lvl="0" indent="-342900" algn="l" rtl="0">
              <a:lnSpc>
                <a:spcPct val="200000"/>
              </a:lnSpc>
              <a:spcBef>
                <a:spcPts val="0"/>
              </a:spcBef>
              <a:spcAft>
                <a:spcPts val="0"/>
              </a:spcAft>
              <a:buClr>
                <a:schemeClr val="lt1"/>
              </a:buClr>
              <a:buSzPts val="1800"/>
              <a:buChar char="●"/>
            </a:pPr>
            <a:r>
              <a:rPr lang="en-GB" sz="1800">
                <a:solidFill>
                  <a:schemeClr val="lt1"/>
                </a:solidFill>
              </a:rPr>
              <a:t>Achieved an F1-Score of 76.00% for identifying instances of "Not-Stress".</a:t>
            </a:r>
            <a:endParaRPr sz="1800">
              <a:solidFill>
                <a:schemeClr val="lt1"/>
              </a:solidFill>
            </a:endParaRPr>
          </a:p>
        </p:txBody>
      </p:sp>
      <p:pic>
        <p:nvPicPr>
          <p:cNvPr id="466" name="Google Shape;466;p48"/>
          <p:cNvPicPr preferRelativeResize="0"/>
          <p:nvPr/>
        </p:nvPicPr>
        <p:blipFill>
          <a:blip r:embed="rId3">
            <a:alphaModFix/>
          </a:blip>
          <a:stretch>
            <a:fillRect/>
          </a:stretch>
        </p:blipFill>
        <p:spPr>
          <a:xfrm>
            <a:off x="5149175" y="1576175"/>
            <a:ext cx="3758400" cy="30122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9"/>
          <p:cNvSpPr txBox="1">
            <a:spLocks noGrp="1"/>
          </p:cNvSpPr>
          <p:nvPr>
            <p:ph type="title"/>
          </p:nvPr>
        </p:nvSpPr>
        <p:spPr>
          <a:xfrm>
            <a:off x="1738250" y="0"/>
            <a:ext cx="5750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a:t>Accuracy Comparison</a:t>
            </a:r>
            <a:endParaRPr sz="3700"/>
          </a:p>
        </p:txBody>
      </p:sp>
      <p:graphicFrame>
        <p:nvGraphicFramePr>
          <p:cNvPr id="472" name="Google Shape;472;p49"/>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DistilBERT performed best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Bert worked second best</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Logistic Regression was second</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sp>
        <p:nvSpPr>
          <p:cNvPr id="473" name="Google Shape;473;p49"/>
          <p:cNvSpPr txBox="1"/>
          <p:nvPr/>
        </p:nvSpPr>
        <p:spPr>
          <a:xfrm>
            <a:off x="527775" y="4298525"/>
            <a:ext cx="78600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74" name="Google Shape;474;p49"/>
          <p:cNvPicPr preferRelativeResize="0"/>
          <p:nvPr/>
        </p:nvPicPr>
        <p:blipFill>
          <a:blip r:embed="rId3">
            <a:alphaModFix/>
          </a:blip>
          <a:stretch>
            <a:fillRect/>
          </a:stretch>
        </p:blipFill>
        <p:spPr>
          <a:xfrm>
            <a:off x="0" y="680000"/>
            <a:ext cx="9144000" cy="2458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0"/>
          <p:cNvSpPr txBox="1">
            <a:spLocks noGrp="1"/>
          </p:cNvSpPr>
          <p:nvPr>
            <p:ph type="title"/>
          </p:nvPr>
        </p:nvSpPr>
        <p:spPr>
          <a:xfrm>
            <a:off x="630250" y="-150975"/>
            <a:ext cx="85566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a:t>F1- Score Comparison For “Stress”</a:t>
            </a:r>
            <a:endParaRPr sz="3700"/>
          </a:p>
          <a:p>
            <a:pPr marL="0" lvl="0" indent="0" algn="l" rtl="0">
              <a:spcBef>
                <a:spcPts val="0"/>
              </a:spcBef>
              <a:spcAft>
                <a:spcPts val="0"/>
              </a:spcAft>
              <a:buNone/>
            </a:pPr>
            <a:endParaRPr sz="3700"/>
          </a:p>
          <a:p>
            <a:pPr marL="0" lvl="0" indent="0" algn="l" rtl="0">
              <a:spcBef>
                <a:spcPts val="0"/>
              </a:spcBef>
              <a:spcAft>
                <a:spcPts val="0"/>
              </a:spcAft>
              <a:buNone/>
            </a:pPr>
            <a:endParaRPr sz="3700"/>
          </a:p>
        </p:txBody>
      </p:sp>
      <p:graphicFrame>
        <p:nvGraphicFramePr>
          <p:cNvPr id="480" name="Google Shape;480;p50"/>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DistilBERT performed best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Bert worked second best</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Logistic Regression was second</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sp>
        <p:nvSpPr>
          <p:cNvPr id="481" name="Google Shape;481;p50"/>
          <p:cNvSpPr txBox="1"/>
          <p:nvPr/>
        </p:nvSpPr>
        <p:spPr>
          <a:xfrm>
            <a:off x="527775" y="4298525"/>
            <a:ext cx="78600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82" name="Google Shape;482;p50"/>
          <p:cNvPicPr preferRelativeResize="0"/>
          <p:nvPr/>
        </p:nvPicPr>
        <p:blipFill>
          <a:blip r:embed="rId3">
            <a:alphaModFix/>
          </a:blip>
          <a:stretch>
            <a:fillRect/>
          </a:stretch>
        </p:blipFill>
        <p:spPr>
          <a:xfrm>
            <a:off x="0" y="523075"/>
            <a:ext cx="9144000" cy="2624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1"/>
          <p:cNvSpPr txBox="1">
            <a:spLocks noGrp="1"/>
          </p:cNvSpPr>
          <p:nvPr>
            <p:ph type="title"/>
          </p:nvPr>
        </p:nvSpPr>
        <p:spPr>
          <a:xfrm>
            <a:off x="151625" y="-76200"/>
            <a:ext cx="9144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700"/>
              <a:t>F1- Score Comparison For “No Stress”</a:t>
            </a:r>
            <a:endParaRPr sz="3700"/>
          </a:p>
          <a:p>
            <a:pPr marL="0" lvl="0" indent="0" algn="l" rtl="0">
              <a:spcBef>
                <a:spcPts val="0"/>
              </a:spcBef>
              <a:spcAft>
                <a:spcPts val="0"/>
              </a:spcAft>
              <a:buNone/>
            </a:pPr>
            <a:endParaRPr sz="3700"/>
          </a:p>
          <a:p>
            <a:pPr marL="0" lvl="0" indent="0" algn="l" rtl="0">
              <a:spcBef>
                <a:spcPts val="0"/>
              </a:spcBef>
              <a:spcAft>
                <a:spcPts val="0"/>
              </a:spcAft>
              <a:buNone/>
            </a:pPr>
            <a:endParaRPr sz="3700"/>
          </a:p>
        </p:txBody>
      </p:sp>
      <p:graphicFrame>
        <p:nvGraphicFramePr>
          <p:cNvPr id="488" name="Google Shape;488;p51"/>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DistilBERT and Bert performed similarly and they are the best among these models</a:t>
                      </a:r>
                      <a:endParaRPr>
                        <a:solidFill>
                          <a:schemeClr val="lt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marL="0" lvl="0" indent="0" algn="l" rtl="0">
                        <a:spcBef>
                          <a:spcPts val="0"/>
                        </a:spcBef>
                        <a:spcAft>
                          <a:spcPts val="0"/>
                        </a:spcAft>
                        <a:buNone/>
                      </a:pPr>
                      <a:r>
                        <a:rPr lang="en-GB">
                          <a:solidFill>
                            <a:schemeClr val="lt1"/>
                          </a:solidFill>
                          <a:latin typeface="Montserrat"/>
                          <a:ea typeface="Montserrat"/>
                          <a:cs typeface="Montserrat"/>
                          <a:sym typeface="Montserrat"/>
                        </a:rPr>
                        <a:t>Logistic Regression was second</a:t>
                      </a:r>
                      <a:endParaRPr>
                        <a:solidFill>
                          <a:schemeClr val="lt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bl>
          </a:graphicData>
        </a:graphic>
      </p:graphicFrame>
      <p:sp>
        <p:nvSpPr>
          <p:cNvPr id="489" name="Google Shape;489;p51"/>
          <p:cNvSpPr txBox="1"/>
          <p:nvPr/>
        </p:nvSpPr>
        <p:spPr>
          <a:xfrm>
            <a:off x="642000" y="4454050"/>
            <a:ext cx="7860000" cy="62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90" name="Google Shape;490;p51"/>
          <p:cNvPicPr preferRelativeResize="0"/>
          <p:nvPr/>
        </p:nvPicPr>
        <p:blipFill>
          <a:blip r:embed="rId3">
            <a:alphaModFix/>
          </a:blip>
          <a:stretch>
            <a:fillRect/>
          </a:stretch>
        </p:blipFill>
        <p:spPr>
          <a:xfrm>
            <a:off x="0" y="578375"/>
            <a:ext cx="9144000" cy="253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52"/>
          <p:cNvSpPr txBox="1">
            <a:spLocks noGrp="1"/>
          </p:cNvSpPr>
          <p:nvPr>
            <p:ph type="title"/>
          </p:nvPr>
        </p:nvSpPr>
        <p:spPr>
          <a:xfrm>
            <a:off x="848775" y="393750"/>
            <a:ext cx="7424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0" lvl="0" indent="0" algn="l" rtl="0">
              <a:spcBef>
                <a:spcPts val="0"/>
              </a:spcBef>
              <a:spcAft>
                <a:spcPts val="0"/>
              </a:spcAft>
              <a:buNone/>
            </a:pPr>
            <a:endParaRPr/>
          </a:p>
        </p:txBody>
      </p:sp>
      <p:pic>
        <p:nvPicPr>
          <p:cNvPr id="496" name="Google Shape;496;p52"/>
          <p:cNvPicPr preferRelativeResize="0"/>
          <p:nvPr/>
        </p:nvPicPr>
        <p:blipFill>
          <a:blip r:embed="rId3">
            <a:alphaModFix/>
          </a:blip>
          <a:stretch>
            <a:fillRect/>
          </a:stretch>
        </p:blipFill>
        <p:spPr>
          <a:xfrm>
            <a:off x="1642750" y="676648"/>
            <a:ext cx="5836149" cy="4433876"/>
          </a:xfrm>
          <a:prstGeom prst="rect">
            <a:avLst/>
          </a:prstGeom>
          <a:noFill/>
          <a:ln>
            <a:noFill/>
          </a:ln>
        </p:spPr>
      </p:pic>
      <p:sp>
        <p:nvSpPr>
          <p:cNvPr id="497" name="Google Shape;497;p52"/>
          <p:cNvSpPr txBox="1"/>
          <p:nvPr/>
        </p:nvSpPr>
        <p:spPr>
          <a:xfrm>
            <a:off x="435600" y="122550"/>
            <a:ext cx="827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a:solidFill>
                  <a:schemeClr val="lt1"/>
                </a:solidFill>
                <a:latin typeface="Montserrat"/>
                <a:ea typeface="Montserrat"/>
                <a:cs typeface="Montserrat"/>
                <a:sym typeface="Montserrat"/>
              </a:rPr>
              <a:t>A table comparing the Accuracy and F1-Scores</a:t>
            </a:r>
            <a:endParaRPr sz="2400" b="1">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53"/>
          <p:cNvSpPr txBox="1">
            <a:spLocks noGrp="1"/>
          </p:cNvSpPr>
          <p:nvPr>
            <p:ph type="title"/>
          </p:nvPr>
        </p:nvSpPr>
        <p:spPr>
          <a:xfrm>
            <a:off x="848775" y="393750"/>
            <a:ext cx="7424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0" lvl="0" indent="0" algn="l" rtl="0">
              <a:spcBef>
                <a:spcPts val="0"/>
              </a:spcBef>
              <a:spcAft>
                <a:spcPts val="0"/>
              </a:spcAft>
              <a:buNone/>
            </a:pPr>
            <a:endParaRPr/>
          </a:p>
        </p:txBody>
      </p:sp>
      <p:sp>
        <p:nvSpPr>
          <p:cNvPr id="503" name="Google Shape;503;p53"/>
          <p:cNvSpPr txBox="1"/>
          <p:nvPr/>
        </p:nvSpPr>
        <p:spPr>
          <a:xfrm>
            <a:off x="435600" y="122550"/>
            <a:ext cx="827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a:solidFill>
                  <a:schemeClr val="lt1"/>
                </a:solidFill>
                <a:latin typeface="Montserrat"/>
                <a:ea typeface="Montserrat"/>
                <a:cs typeface="Montserrat"/>
                <a:sym typeface="Montserrat"/>
              </a:rPr>
              <a:t>Future Works and Limitations</a:t>
            </a:r>
            <a:endParaRPr sz="2400" b="1">
              <a:solidFill>
                <a:schemeClr val="lt1"/>
              </a:solidFill>
              <a:latin typeface="Montserrat"/>
              <a:ea typeface="Montserrat"/>
              <a:cs typeface="Montserrat"/>
              <a:sym typeface="Montserrat"/>
            </a:endParaRPr>
          </a:p>
        </p:txBody>
      </p:sp>
      <p:sp>
        <p:nvSpPr>
          <p:cNvPr id="504" name="Google Shape;504;p53"/>
          <p:cNvSpPr txBox="1"/>
          <p:nvPr/>
        </p:nvSpPr>
        <p:spPr>
          <a:xfrm>
            <a:off x="636000" y="1062150"/>
            <a:ext cx="6760500" cy="3122100"/>
          </a:xfrm>
          <a:prstGeom prst="rect">
            <a:avLst/>
          </a:prstGeom>
          <a:noFill/>
          <a:ln>
            <a:noFill/>
          </a:ln>
        </p:spPr>
        <p:txBody>
          <a:bodyPr spcFirstLastPara="1" wrap="square" lIns="91425" tIns="91425" rIns="91425" bIns="91425" anchor="t" anchorCtr="0">
            <a:spAutoFit/>
          </a:bodyPr>
          <a:lstStyle/>
          <a:p>
            <a:pPr marL="457200" lvl="0" indent="-342900" algn="l" rtl="0">
              <a:lnSpc>
                <a:spcPct val="100000"/>
              </a:lnSpc>
              <a:spcBef>
                <a:spcPts val="0"/>
              </a:spcBef>
              <a:spcAft>
                <a:spcPts val="0"/>
              </a:spcAft>
              <a:buClr>
                <a:schemeClr val="lt1"/>
              </a:buClr>
              <a:buSzPts val="1800"/>
              <a:buChar char="●"/>
            </a:pPr>
            <a:r>
              <a:rPr lang="en-GB" sz="1800">
                <a:solidFill>
                  <a:schemeClr val="lt1"/>
                </a:solidFill>
              </a:rPr>
              <a:t>Dataset size was not significant. More data available helps models better predict stress.</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GB" sz="1800">
                <a:solidFill>
                  <a:schemeClr val="lt1"/>
                </a:solidFill>
              </a:rPr>
              <a:t>Other Advanced deep learning models like GPT-4 can be applied</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GB" sz="1800">
                <a:solidFill>
                  <a:schemeClr val="lt1"/>
                </a:solidFill>
              </a:rPr>
              <a:t>Combining multiple sources of information such as voice data alongside textual data</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GB" sz="1800">
                <a:solidFill>
                  <a:schemeClr val="lt1"/>
                </a:solidFill>
              </a:rPr>
              <a:t>Scope of working to detect </a:t>
            </a:r>
            <a:r>
              <a:rPr lang="en-GB" sz="1800" i="1">
                <a:solidFill>
                  <a:schemeClr val="lt1"/>
                </a:solidFill>
              </a:rPr>
              <a:t>Stress Severity </a:t>
            </a:r>
            <a:endParaRPr sz="1800" i="1">
              <a:solidFill>
                <a:schemeClr val="lt1"/>
              </a:solidFill>
            </a:endParaRPr>
          </a:p>
          <a:p>
            <a:pPr marL="457200" lvl="0" indent="0" algn="l" rtl="0">
              <a:lnSpc>
                <a:spcPct val="115000"/>
              </a:lnSpc>
              <a:spcBef>
                <a:spcPts val="1000"/>
              </a:spcBef>
              <a:spcAft>
                <a:spcPts val="1000"/>
              </a:spcAft>
              <a:buNone/>
            </a:pPr>
            <a:endParaRPr sz="1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4"/>
          <p:cNvSpPr txBox="1">
            <a:spLocks noGrp="1"/>
          </p:cNvSpPr>
          <p:nvPr>
            <p:ph type="title"/>
          </p:nvPr>
        </p:nvSpPr>
        <p:spPr>
          <a:xfrm>
            <a:off x="848775" y="393750"/>
            <a:ext cx="74241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000"/>
          </a:p>
          <a:p>
            <a:pPr marL="0" lvl="0" indent="0" algn="l" rtl="0">
              <a:spcBef>
                <a:spcPts val="0"/>
              </a:spcBef>
              <a:spcAft>
                <a:spcPts val="0"/>
              </a:spcAft>
              <a:buNone/>
            </a:pPr>
            <a:endParaRPr/>
          </a:p>
        </p:txBody>
      </p:sp>
      <p:sp>
        <p:nvSpPr>
          <p:cNvPr id="510" name="Google Shape;510;p54"/>
          <p:cNvSpPr txBox="1"/>
          <p:nvPr/>
        </p:nvSpPr>
        <p:spPr>
          <a:xfrm>
            <a:off x="435600" y="122550"/>
            <a:ext cx="827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b="1">
                <a:solidFill>
                  <a:schemeClr val="lt1"/>
                </a:solidFill>
                <a:latin typeface="Montserrat"/>
                <a:ea typeface="Montserrat"/>
                <a:cs typeface="Montserrat"/>
                <a:sym typeface="Montserrat"/>
              </a:rPr>
              <a:t>Conclusion</a:t>
            </a:r>
            <a:endParaRPr sz="2400" b="1">
              <a:solidFill>
                <a:schemeClr val="lt1"/>
              </a:solidFill>
              <a:latin typeface="Montserrat"/>
              <a:ea typeface="Montserrat"/>
              <a:cs typeface="Montserrat"/>
              <a:sym typeface="Montserrat"/>
            </a:endParaRPr>
          </a:p>
        </p:txBody>
      </p:sp>
      <p:sp>
        <p:nvSpPr>
          <p:cNvPr id="511" name="Google Shape;511;p54"/>
          <p:cNvSpPr txBox="1"/>
          <p:nvPr/>
        </p:nvSpPr>
        <p:spPr>
          <a:xfrm>
            <a:off x="636000" y="1062150"/>
            <a:ext cx="6760500" cy="28656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lt1"/>
              </a:buClr>
              <a:buSzPts val="1800"/>
              <a:buChar char="●"/>
            </a:pPr>
            <a:r>
              <a:rPr lang="en-GB" sz="1800">
                <a:solidFill>
                  <a:schemeClr val="lt1"/>
                </a:solidFill>
              </a:rPr>
              <a:t>14 different models have been used.</a:t>
            </a:r>
            <a:endParaRPr sz="1800">
              <a:solidFill>
                <a:schemeClr val="lt1"/>
              </a:solidFill>
            </a:endParaRPr>
          </a:p>
          <a:p>
            <a:pPr marL="457200" lvl="0" indent="-342900" algn="l" rtl="0">
              <a:lnSpc>
                <a:spcPct val="115000"/>
              </a:lnSpc>
              <a:spcBef>
                <a:spcPts val="0"/>
              </a:spcBef>
              <a:spcAft>
                <a:spcPts val="0"/>
              </a:spcAft>
              <a:buClr>
                <a:schemeClr val="lt1"/>
              </a:buClr>
              <a:buSzPts val="1800"/>
              <a:buChar char="●"/>
            </a:pPr>
            <a:r>
              <a:rPr lang="en-GB" sz="1800">
                <a:solidFill>
                  <a:schemeClr val="lt1"/>
                </a:solidFill>
              </a:rPr>
              <a:t>BERT and Distil-BERT are top performers with achieving accuracy of 76.79% and  77.91% respectively.</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GB" sz="1800">
                <a:solidFill>
                  <a:schemeClr val="lt1"/>
                </a:solidFill>
              </a:rPr>
              <a:t> The accuracy of the other models ranged from 59.07% to 72.15%.</a:t>
            </a:r>
            <a:endParaRPr sz="1800">
              <a:solidFill>
                <a:schemeClr val="lt1"/>
              </a:solidFill>
            </a:endParaRPr>
          </a:p>
          <a:p>
            <a:pPr marL="457200" lvl="0" indent="-342900" algn="l" rtl="0">
              <a:lnSpc>
                <a:spcPct val="115000"/>
              </a:lnSpc>
              <a:spcBef>
                <a:spcPts val="1000"/>
              </a:spcBef>
              <a:spcAft>
                <a:spcPts val="0"/>
              </a:spcAft>
              <a:buClr>
                <a:schemeClr val="lt1"/>
              </a:buClr>
              <a:buSzPts val="1800"/>
              <a:buChar char="●"/>
            </a:pPr>
            <a:r>
              <a:rPr lang="en-GB" sz="1800">
                <a:solidFill>
                  <a:schemeClr val="lt1"/>
                </a:solidFill>
              </a:rPr>
              <a:t>Deep learning and transformer-based models outperform traditional machine learning models</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Review</a:t>
            </a:r>
            <a:endParaRPr/>
          </a:p>
        </p:txBody>
      </p:sp>
      <p:sp>
        <p:nvSpPr>
          <p:cNvPr id="252" name="Google Shape;252;p20"/>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GB" sz="1600">
                <a:solidFill>
                  <a:schemeClr val="lt1"/>
                </a:solidFill>
              </a:rPr>
              <a:t>For identifying signs of mental disorders, deep learning methods have done better than classical AI.</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But, there are still difficulties to be resolved.</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By facilitating early detection and personalised interventions, NLP has the potential to revolutionise psychological care.</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NLP models can be used to identify people at risk of mental disorders.</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NLP can be used to analyze data to prevent suicide</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Text classification tasks can be automated using transfer learning models.</a:t>
            </a: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1000"/>
              </a:spcBef>
              <a:spcAft>
                <a:spcPts val="1000"/>
              </a:spcAft>
              <a:buNone/>
            </a:pPr>
            <a:endParaRPr>
              <a:solidFill>
                <a:srgbClr val="CACACA"/>
              </a:solidFill>
              <a:latin typeface="Montserrat"/>
              <a:ea typeface="Montserrat"/>
              <a:cs typeface="Montserrat"/>
              <a:sym typeface="Montserrat"/>
            </a:endParaRPr>
          </a:p>
        </p:txBody>
      </p:sp>
      <p:sp>
        <p:nvSpPr>
          <p:cNvPr id="253" name="Google Shape;253;p20"/>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54" name="Google Shape;254;p20"/>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1"/>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Literature Review (Contd.)</a:t>
            </a:r>
            <a:endParaRPr/>
          </a:p>
        </p:txBody>
      </p:sp>
      <p:sp>
        <p:nvSpPr>
          <p:cNvPr id="260" name="Google Shape;260;p21"/>
          <p:cNvSpPr txBox="1"/>
          <p:nvPr/>
        </p:nvSpPr>
        <p:spPr>
          <a:xfrm>
            <a:off x="550150" y="1100300"/>
            <a:ext cx="7614900" cy="36240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GB" sz="1600">
                <a:solidFill>
                  <a:schemeClr val="lt1"/>
                </a:solidFill>
              </a:rPr>
              <a:t>Future study should focus on multiclass categorization, emoticons, and larger datasets.</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Dreaddit dataset is larger than existing stress analysis datasets</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It offers a more comprehensive understanding of stress symptoms. </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It used to train supervised models such as NB, LR, CNN, SVM, DT.</a:t>
            </a:r>
            <a:endParaRPr sz="1600">
              <a:solidFill>
                <a:srgbClr val="FFFFFF"/>
              </a:solidFill>
            </a:endParaRPr>
          </a:p>
          <a:p>
            <a:pPr marL="457200" lvl="0" indent="-330200" algn="l" rtl="0">
              <a:lnSpc>
                <a:spcPct val="115000"/>
              </a:lnSpc>
              <a:spcBef>
                <a:spcPts val="1000"/>
              </a:spcBef>
              <a:spcAft>
                <a:spcPts val="0"/>
              </a:spcAft>
              <a:buClr>
                <a:srgbClr val="FFFFFF"/>
              </a:buClr>
              <a:buSzPts val="1600"/>
              <a:buChar char="●"/>
            </a:pPr>
            <a:r>
              <a:rPr lang="en-GB" sz="1600">
                <a:solidFill>
                  <a:srgbClr val="FFFFFF"/>
                </a:solidFill>
              </a:rPr>
              <a:t>It offers insightful analysis of how stress is expressed on social media.</a:t>
            </a:r>
            <a:endParaRPr sz="1600">
              <a:solidFill>
                <a:srgbClr val="FFFFFF"/>
              </a:solidFill>
            </a:endParaRPr>
          </a:p>
          <a:p>
            <a:pPr marL="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1000"/>
              </a:spcBef>
              <a:spcAft>
                <a:spcPts val="1000"/>
              </a:spcAft>
              <a:buNone/>
            </a:pPr>
            <a:endParaRPr>
              <a:solidFill>
                <a:srgbClr val="CACACA"/>
              </a:solidFill>
              <a:latin typeface="Montserrat"/>
              <a:ea typeface="Montserrat"/>
              <a:cs typeface="Montserrat"/>
              <a:sym typeface="Montserrat"/>
            </a:endParaRPr>
          </a:p>
        </p:txBody>
      </p:sp>
      <p:sp>
        <p:nvSpPr>
          <p:cNvPr id="261" name="Google Shape;261;p21"/>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62" name="Google Shape;262;p21"/>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2"/>
          <p:cNvSpPr txBox="1">
            <a:spLocks noGrp="1"/>
          </p:cNvSpPr>
          <p:nvPr>
            <p:ph type="title"/>
          </p:nvPr>
        </p:nvSpPr>
        <p:spPr>
          <a:xfrm>
            <a:off x="799725" y="4367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Collection</a:t>
            </a:r>
            <a:endParaRPr/>
          </a:p>
        </p:txBody>
      </p:sp>
      <p:sp>
        <p:nvSpPr>
          <p:cNvPr id="268" name="Google Shape;268;p22"/>
          <p:cNvSpPr txBox="1"/>
          <p:nvPr/>
        </p:nvSpPr>
        <p:spPr>
          <a:xfrm>
            <a:off x="550150" y="1100300"/>
            <a:ext cx="7614900" cy="2300700"/>
          </a:xfrm>
          <a:prstGeom prst="rect">
            <a:avLst/>
          </a:prstGeom>
          <a:noFill/>
          <a:ln>
            <a:noFill/>
          </a:ln>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lt1"/>
              </a:buClr>
              <a:buSzPts val="1600"/>
              <a:buChar char="●"/>
            </a:pPr>
            <a:r>
              <a:rPr lang="en-GB" sz="1600">
                <a:solidFill>
                  <a:schemeClr val="lt1"/>
                </a:solidFill>
              </a:rPr>
              <a:t>Dreaddit: A Reddit Dataset.</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Social media data used to identify stress in Reddit communities.</a:t>
            </a:r>
            <a:endParaRPr sz="1600">
              <a:solidFill>
                <a:schemeClr val="lt1"/>
              </a:solidFill>
            </a:endParaRPr>
          </a:p>
          <a:p>
            <a:pPr marL="457200" lvl="0" indent="0" algn="l" rtl="0">
              <a:lnSpc>
                <a:spcPct val="115000"/>
              </a:lnSpc>
              <a:spcBef>
                <a:spcPts val="0"/>
              </a:spcBef>
              <a:spcAft>
                <a:spcPts val="0"/>
              </a:spcAft>
              <a:buNone/>
            </a:pPr>
            <a:endParaRPr sz="1600">
              <a:solidFill>
                <a:schemeClr val="lt1"/>
              </a:solidFill>
            </a:endParaRPr>
          </a:p>
          <a:p>
            <a:pPr marL="457200" lvl="0" indent="-330200" algn="l" rtl="0">
              <a:lnSpc>
                <a:spcPct val="115000"/>
              </a:lnSpc>
              <a:spcBef>
                <a:spcPts val="0"/>
              </a:spcBef>
              <a:spcAft>
                <a:spcPts val="0"/>
              </a:spcAft>
              <a:buClr>
                <a:schemeClr val="lt1"/>
              </a:buClr>
              <a:buSzPts val="1600"/>
              <a:buChar char="●"/>
            </a:pPr>
            <a:r>
              <a:rPr lang="en-GB" sz="1600">
                <a:solidFill>
                  <a:schemeClr val="lt1"/>
                </a:solidFill>
              </a:rPr>
              <a:t>190K posts from five categories.</a:t>
            </a:r>
            <a:endParaRPr sz="1600">
              <a:solidFill>
                <a:schemeClr val="lt1"/>
              </a:solidFill>
            </a:endParaRPr>
          </a:p>
          <a:p>
            <a:pPr marL="457200" lvl="0" indent="-330200" algn="l" rtl="0">
              <a:lnSpc>
                <a:spcPct val="115000"/>
              </a:lnSpc>
              <a:spcBef>
                <a:spcPts val="1000"/>
              </a:spcBef>
              <a:spcAft>
                <a:spcPts val="0"/>
              </a:spcAft>
              <a:buClr>
                <a:schemeClr val="lt1"/>
              </a:buClr>
              <a:buSzPts val="1600"/>
              <a:buChar char="●"/>
            </a:pPr>
            <a:r>
              <a:rPr lang="en-GB" sz="1600">
                <a:solidFill>
                  <a:schemeClr val="lt1"/>
                </a:solidFill>
              </a:rPr>
              <a:t>Used to create models of psychological stress</a:t>
            </a:r>
            <a:endParaRPr sz="1600">
              <a:solidFill>
                <a:schemeClr val="lt1"/>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0" lvl="0" indent="0" algn="l" rtl="0">
              <a:lnSpc>
                <a:spcPct val="150000"/>
              </a:lnSpc>
              <a:spcBef>
                <a:spcPts val="0"/>
              </a:spcBef>
              <a:spcAft>
                <a:spcPts val="0"/>
              </a:spcAft>
              <a:buNone/>
            </a:pPr>
            <a:r>
              <a:rPr lang="en-GB" sz="1600">
                <a:solidFill>
                  <a:schemeClr val="lt1"/>
                </a:solidFill>
              </a:rPr>
              <a:t>Reference: Turcan, E., &amp; McKeown, K. (2019). Dreaddit: A Reddit dataset for stress analysis in social media. arXiv preprint arXiv:1911.00133</a:t>
            </a: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0"/>
              </a:spcBef>
              <a:spcAft>
                <a:spcPts val="0"/>
              </a:spcAft>
              <a:buNone/>
            </a:pPr>
            <a:endParaRPr sz="1600">
              <a:solidFill>
                <a:srgbClr val="FFFFFF"/>
              </a:solidFill>
            </a:endParaRPr>
          </a:p>
          <a:p>
            <a:pPr marL="457200" lvl="0" indent="0" algn="l" rtl="0">
              <a:lnSpc>
                <a:spcPct val="115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1600">
              <a:solidFill>
                <a:srgbClr val="FFFFFF"/>
              </a:solidFill>
            </a:endParaRPr>
          </a:p>
          <a:p>
            <a:pPr marL="0" lvl="0" indent="0" algn="l" rtl="0">
              <a:lnSpc>
                <a:spcPct val="150000"/>
              </a:lnSpc>
              <a:spcBef>
                <a:spcPts val="1000"/>
              </a:spcBef>
              <a:spcAft>
                <a:spcPts val="0"/>
              </a:spcAft>
              <a:buNone/>
            </a:pPr>
            <a:endParaRPr sz="700">
              <a:solidFill>
                <a:srgbClr val="FFFFFF"/>
              </a:solidFill>
              <a:latin typeface="Montserrat"/>
              <a:ea typeface="Montserrat"/>
              <a:cs typeface="Montserrat"/>
              <a:sym typeface="Montserrat"/>
            </a:endParaRPr>
          </a:p>
          <a:p>
            <a:pPr marL="0" lvl="0" indent="0" algn="l" rtl="0">
              <a:lnSpc>
                <a:spcPct val="150000"/>
              </a:lnSpc>
              <a:spcBef>
                <a:spcPts val="1000"/>
              </a:spcBef>
              <a:spcAft>
                <a:spcPts val="1000"/>
              </a:spcAft>
              <a:buNone/>
            </a:pPr>
            <a:endParaRPr>
              <a:solidFill>
                <a:srgbClr val="CACACA"/>
              </a:solidFill>
              <a:latin typeface="Montserrat"/>
              <a:ea typeface="Montserrat"/>
              <a:cs typeface="Montserrat"/>
              <a:sym typeface="Montserrat"/>
            </a:endParaRPr>
          </a:p>
        </p:txBody>
      </p:sp>
      <p:sp>
        <p:nvSpPr>
          <p:cNvPr id="269" name="Google Shape;269;p22"/>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70" name="Google Shape;270;p22"/>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3"/>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Description</a:t>
            </a:r>
            <a:endParaRPr/>
          </a:p>
        </p:txBody>
      </p:sp>
      <p:sp>
        <p:nvSpPr>
          <p:cNvPr id="276" name="Google Shape;276;p23"/>
          <p:cNvSpPr txBox="1"/>
          <p:nvPr/>
        </p:nvSpPr>
        <p:spPr>
          <a:xfrm>
            <a:off x="546350" y="1860450"/>
            <a:ext cx="5885700" cy="169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600">
                <a:solidFill>
                  <a:srgbClr val="FFFFFF"/>
                </a:solidFill>
              </a:rPr>
              <a:t>1) Initial feature size 116. </a:t>
            </a:r>
            <a:endParaRPr sz="1600">
              <a:solidFill>
                <a:srgbClr val="FFFFFF"/>
              </a:solidFill>
            </a:endParaRPr>
          </a:p>
          <a:p>
            <a:pPr marL="0" lvl="0" indent="0" algn="l" rtl="0">
              <a:lnSpc>
                <a:spcPct val="150000"/>
              </a:lnSpc>
              <a:spcBef>
                <a:spcPts val="0"/>
              </a:spcBef>
              <a:spcAft>
                <a:spcPts val="0"/>
              </a:spcAft>
              <a:buNone/>
            </a:pPr>
            <a:r>
              <a:rPr lang="en-GB" sz="1600">
                <a:solidFill>
                  <a:srgbClr val="FFFFFF"/>
                </a:solidFill>
              </a:rPr>
              <a:t>2) Label is 0 for “No stress” or 1 for “Stress”</a:t>
            </a:r>
            <a:endParaRPr sz="1600">
              <a:solidFill>
                <a:srgbClr val="FFFFFF"/>
              </a:solidFill>
            </a:endParaRPr>
          </a:p>
          <a:p>
            <a:pPr marL="0" lvl="0" indent="0" algn="l" rtl="0">
              <a:lnSpc>
                <a:spcPct val="150000"/>
              </a:lnSpc>
              <a:spcBef>
                <a:spcPts val="0"/>
              </a:spcBef>
              <a:spcAft>
                <a:spcPts val="0"/>
              </a:spcAft>
              <a:buNone/>
            </a:pPr>
            <a:r>
              <a:rPr lang="en-GB" sz="1600">
                <a:solidFill>
                  <a:srgbClr val="FFFFFF"/>
                </a:solidFill>
              </a:rPr>
              <a:t>3) 3553 unique rows containing different posts from Reddit</a:t>
            </a:r>
            <a:endParaRPr sz="1600">
              <a:solidFill>
                <a:srgbClr val="FFFFFF"/>
              </a:solidFill>
            </a:endParaRPr>
          </a:p>
          <a:p>
            <a:pPr marL="0" lvl="0" indent="0" algn="l" rtl="0">
              <a:lnSpc>
                <a:spcPct val="150000"/>
              </a:lnSpc>
              <a:spcBef>
                <a:spcPts val="0"/>
              </a:spcBef>
              <a:spcAft>
                <a:spcPts val="0"/>
              </a:spcAft>
              <a:buNone/>
            </a:pPr>
            <a:endParaRPr sz="1600">
              <a:solidFill>
                <a:srgbClr val="FFFFFF"/>
              </a:solidFill>
            </a:endParaRPr>
          </a:p>
          <a:p>
            <a:pPr marL="0" lvl="0" indent="0" algn="l" rtl="0">
              <a:lnSpc>
                <a:spcPct val="150000"/>
              </a:lnSpc>
              <a:spcBef>
                <a:spcPts val="0"/>
              </a:spcBef>
              <a:spcAft>
                <a:spcPts val="0"/>
              </a:spcAft>
              <a:buNone/>
            </a:pPr>
            <a:endParaRPr sz="1600">
              <a:solidFill>
                <a:srgbClr val="FFFFFF"/>
              </a:solidFill>
            </a:endParaRPr>
          </a:p>
          <a:p>
            <a:pPr marL="0" lvl="0" indent="0" algn="l" rtl="0">
              <a:lnSpc>
                <a:spcPct val="150000"/>
              </a:lnSpc>
              <a:spcBef>
                <a:spcPts val="0"/>
              </a:spcBef>
              <a:spcAft>
                <a:spcPts val="0"/>
              </a:spcAft>
              <a:buNone/>
            </a:pPr>
            <a:endParaRPr sz="1600">
              <a:solidFill>
                <a:srgbClr val="FFFFFF"/>
              </a:solidFill>
            </a:endParaRPr>
          </a:p>
          <a:p>
            <a:pPr marL="0" lvl="0" indent="0" algn="l" rtl="0">
              <a:lnSpc>
                <a:spcPct val="150000"/>
              </a:lnSpc>
              <a:spcBef>
                <a:spcPts val="0"/>
              </a:spcBef>
              <a:spcAft>
                <a:spcPts val="0"/>
              </a:spcAft>
              <a:buNone/>
            </a:pPr>
            <a:endParaRPr sz="1600">
              <a:solidFill>
                <a:srgbClr val="FFFFFF"/>
              </a:solidFill>
            </a:endParaRPr>
          </a:p>
          <a:p>
            <a:pPr marL="0" lvl="0" indent="0" algn="l" rtl="0">
              <a:lnSpc>
                <a:spcPct val="150000"/>
              </a:lnSpc>
              <a:spcBef>
                <a:spcPts val="0"/>
              </a:spcBef>
              <a:spcAft>
                <a:spcPts val="0"/>
              </a:spcAft>
              <a:buNone/>
            </a:pPr>
            <a:endParaRPr sz="700">
              <a:solidFill>
                <a:srgbClr val="FFFFFF"/>
              </a:solidFill>
              <a:latin typeface="Montserrat"/>
              <a:ea typeface="Montserrat"/>
              <a:cs typeface="Montserrat"/>
              <a:sym typeface="Montserrat"/>
            </a:endParaRPr>
          </a:p>
          <a:p>
            <a:pPr marL="0" lvl="0" indent="0" algn="l" rtl="0">
              <a:spcBef>
                <a:spcPts val="0"/>
              </a:spcBef>
              <a:spcAft>
                <a:spcPts val="0"/>
              </a:spcAft>
              <a:buNone/>
            </a:pPr>
            <a:endParaRPr>
              <a:solidFill>
                <a:srgbClr val="CACACA"/>
              </a:solidFill>
              <a:latin typeface="Montserrat"/>
              <a:ea typeface="Montserrat"/>
              <a:cs typeface="Montserrat"/>
              <a:sym typeface="Montserrat"/>
            </a:endParaRPr>
          </a:p>
        </p:txBody>
      </p:sp>
      <p:sp>
        <p:nvSpPr>
          <p:cNvPr id="277" name="Google Shape;277;p23"/>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78" name="Google Shape;278;p23"/>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279" name="Google Shape;279;p23"/>
          <p:cNvPicPr preferRelativeResize="0"/>
          <p:nvPr/>
        </p:nvPicPr>
        <p:blipFill>
          <a:blip r:embed="rId3">
            <a:alphaModFix/>
          </a:blip>
          <a:stretch>
            <a:fillRect/>
          </a:stretch>
        </p:blipFill>
        <p:spPr>
          <a:xfrm>
            <a:off x="6096775" y="1666275"/>
            <a:ext cx="2894825" cy="251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4"/>
          <p:cNvSpPr txBox="1">
            <a:spLocks noGrp="1"/>
          </p:cNvSpPr>
          <p:nvPr>
            <p:ph type="title"/>
          </p:nvPr>
        </p:nvSpPr>
        <p:spPr>
          <a:xfrm>
            <a:off x="3091425" y="365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 Sample</a:t>
            </a:r>
            <a:endParaRPr/>
          </a:p>
        </p:txBody>
      </p:sp>
      <p:sp>
        <p:nvSpPr>
          <p:cNvPr id="285" name="Google Shape;285;p24"/>
          <p:cNvSpPr txBox="1"/>
          <p:nvPr/>
        </p:nvSpPr>
        <p:spPr>
          <a:xfrm>
            <a:off x="4797800" y="1414200"/>
            <a:ext cx="436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86" name="Google Shape;286;p24"/>
          <p:cNvSpPr txBox="1"/>
          <p:nvPr/>
        </p:nvSpPr>
        <p:spPr>
          <a:xfrm>
            <a:off x="5792975" y="2304625"/>
            <a:ext cx="337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87" name="Google Shape;287;p24"/>
          <p:cNvSpPr txBox="1"/>
          <p:nvPr/>
        </p:nvSpPr>
        <p:spPr>
          <a:xfrm>
            <a:off x="129475" y="3404325"/>
            <a:ext cx="5178300" cy="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lt1"/>
                </a:solidFill>
                <a:latin typeface="Lato"/>
                <a:ea typeface="Lato"/>
                <a:cs typeface="Lato"/>
                <a:sym typeface="Lato"/>
              </a:rPr>
              <a:t>Fig: Dreaddit dataset - before preprocessing</a:t>
            </a:r>
            <a:endParaRPr>
              <a:solidFill>
                <a:schemeClr val="lt1"/>
              </a:solidFill>
              <a:latin typeface="Lato"/>
              <a:ea typeface="Lato"/>
              <a:cs typeface="Lato"/>
              <a:sym typeface="Lato"/>
            </a:endParaRPr>
          </a:p>
        </p:txBody>
      </p:sp>
      <p:pic>
        <p:nvPicPr>
          <p:cNvPr id="288" name="Google Shape;288;p24"/>
          <p:cNvPicPr preferRelativeResize="0"/>
          <p:nvPr/>
        </p:nvPicPr>
        <p:blipFill>
          <a:blip r:embed="rId3">
            <a:alphaModFix/>
          </a:blip>
          <a:stretch>
            <a:fillRect/>
          </a:stretch>
        </p:blipFill>
        <p:spPr>
          <a:xfrm>
            <a:off x="3832125" y="2460375"/>
            <a:ext cx="5273675" cy="2409700"/>
          </a:xfrm>
          <a:prstGeom prst="rect">
            <a:avLst/>
          </a:prstGeom>
          <a:noFill/>
          <a:ln>
            <a:noFill/>
          </a:ln>
        </p:spPr>
      </p:pic>
      <p:pic>
        <p:nvPicPr>
          <p:cNvPr id="289" name="Google Shape;289;p24"/>
          <p:cNvPicPr preferRelativeResize="0"/>
          <p:nvPr/>
        </p:nvPicPr>
        <p:blipFill>
          <a:blip r:embed="rId4">
            <a:alphaModFix/>
          </a:blip>
          <a:stretch>
            <a:fillRect/>
          </a:stretch>
        </p:blipFill>
        <p:spPr>
          <a:xfrm>
            <a:off x="129475" y="523775"/>
            <a:ext cx="5392167" cy="1754375"/>
          </a:xfrm>
          <a:prstGeom prst="rect">
            <a:avLst/>
          </a:prstGeom>
          <a:noFill/>
          <a:ln>
            <a:noFill/>
          </a:ln>
        </p:spPr>
      </p:pic>
      <p:pic>
        <p:nvPicPr>
          <p:cNvPr id="290" name="Google Shape;290;p24"/>
          <p:cNvPicPr preferRelativeResize="0"/>
          <p:nvPr/>
        </p:nvPicPr>
        <p:blipFill>
          <a:blip r:embed="rId5">
            <a:alphaModFix/>
          </a:blip>
          <a:stretch>
            <a:fillRect/>
          </a:stretch>
        </p:blipFill>
        <p:spPr>
          <a:xfrm>
            <a:off x="5520350" y="680025"/>
            <a:ext cx="2181051" cy="2181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txBox="1">
            <a:spLocks noGrp="1"/>
          </p:cNvSpPr>
          <p:nvPr>
            <p:ph type="title"/>
          </p:nvPr>
        </p:nvSpPr>
        <p:spPr>
          <a:xfrm>
            <a:off x="1098400" y="765950"/>
            <a:ext cx="7038900" cy="487200"/>
          </a:xfrm>
          <a:prstGeom prst="rect">
            <a:avLst/>
          </a:prstGeom>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GB" b="1"/>
              <a:t>Pre Processing Steps</a:t>
            </a:r>
            <a:endParaRPr b="1"/>
          </a:p>
        </p:txBody>
      </p:sp>
      <p:sp>
        <p:nvSpPr>
          <p:cNvPr id="296" name="Google Shape;296;p25"/>
          <p:cNvSpPr txBox="1"/>
          <p:nvPr/>
        </p:nvSpPr>
        <p:spPr>
          <a:xfrm>
            <a:off x="583225" y="1356675"/>
            <a:ext cx="3714900" cy="2508000"/>
          </a:xfrm>
          <a:prstGeom prst="rect">
            <a:avLst/>
          </a:prstGeom>
          <a:noFill/>
          <a:ln>
            <a:noFill/>
          </a:ln>
        </p:spPr>
        <p:txBody>
          <a:bodyPr spcFirstLastPara="1" wrap="square" lIns="91425" tIns="91425" rIns="91425" bIns="91425" anchor="t" anchorCtr="0">
            <a:noAutofit/>
          </a:bodyPr>
          <a:lstStyle/>
          <a:p>
            <a:pPr marL="457200" lvl="0" indent="-304800" algn="l" rtl="0">
              <a:lnSpc>
                <a:spcPct val="200000"/>
              </a:lnSpc>
              <a:spcBef>
                <a:spcPts val="0"/>
              </a:spcBef>
              <a:spcAft>
                <a:spcPts val="0"/>
              </a:spcAft>
              <a:buClr>
                <a:srgbClr val="FFFFFF"/>
              </a:buClr>
              <a:buSzPts val="1200"/>
              <a:buChar char="●"/>
            </a:pPr>
            <a:r>
              <a:rPr lang="en-GB" sz="1200">
                <a:solidFill>
                  <a:srgbClr val="FFFFFF"/>
                </a:solidFill>
              </a:rPr>
              <a:t>Removing special characters and punctuation: </a:t>
            </a:r>
            <a:endParaRPr sz="1200">
              <a:solidFill>
                <a:srgbClr val="FFFFFF"/>
              </a:solidFill>
            </a:endParaRPr>
          </a:p>
          <a:p>
            <a:pPr marL="457200" lvl="0" indent="0" algn="l" rtl="0">
              <a:lnSpc>
                <a:spcPct val="200000"/>
              </a:lnSpc>
              <a:spcBef>
                <a:spcPts val="0"/>
              </a:spcBef>
              <a:spcAft>
                <a:spcPts val="0"/>
              </a:spcAft>
              <a:buNone/>
            </a:pPr>
            <a:r>
              <a:rPr lang="en-GB" sz="1200">
                <a:solidFill>
                  <a:srgbClr val="FFFFFF"/>
                </a:solidFill>
              </a:rPr>
              <a:t>[?!$%#&amp;:&lt;/&gt;]</a:t>
            </a:r>
            <a:endParaRPr sz="1200">
              <a:solidFill>
                <a:srgbClr val="FFFFFF"/>
              </a:solidFill>
            </a:endParaRPr>
          </a:p>
          <a:p>
            <a:pPr marL="457200" lvl="0" indent="-304800" algn="l" rtl="0">
              <a:lnSpc>
                <a:spcPct val="200000"/>
              </a:lnSpc>
              <a:spcBef>
                <a:spcPts val="0"/>
              </a:spcBef>
              <a:spcAft>
                <a:spcPts val="0"/>
              </a:spcAft>
              <a:buClr>
                <a:srgbClr val="FFFFFF"/>
              </a:buClr>
              <a:buSzPts val="1200"/>
              <a:buChar char="●"/>
            </a:pPr>
            <a:r>
              <a:rPr lang="en-GB" sz="1200">
                <a:solidFill>
                  <a:srgbClr val="FFFFFF"/>
                </a:solidFill>
              </a:rPr>
              <a:t>Removing stopwords: </a:t>
            </a:r>
            <a:endParaRPr sz="1200">
              <a:solidFill>
                <a:srgbClr val="FFFFFF"/>
              </a:solidFill>
            </a:endParaRPr>
          </a:p>
          <a:p>
            <a:pPr marL="457200" lvl="0" indent="0" algn="l" rtl="0">
              <a:lnSpc>
                <a:spcPct val="200000"/>
              </a:lnSpc>
              <a:spcBef>
                <a:spcPts val="0"/>
              </a:spcBef>
              <a:spcAft>
                <a:spcPts val="0"/>
              </a:spcAft>
              <a:buNone/>
            </a:pPr>
            <a:r>
              <a:rPr lang="en-GB" sz="1200">
                <a:solidFill>
                  <a:srgbClr val="FFFFFF"/>
                </a:solidFill>
              </a:rPr>
              <a:t>[am, is, the, was]</a:t>
            </a:r>
            <a:endParaRPr sz="1200">
              <a:solidFill>
                <a:srgbClr val="FFFFFF"/>
              </a:solidFill>
            </a:endParaRPr>
          </a:p>
          <a:p>
            <a:pPr marL="457200" lvl="0" indent="-304800" algn="l" rtl="0">
              <a:lnSpc>
                <a:spcPct val="200000"/>
              </a:lnSpc>
              <a:spcBef>
                <a:spcPts val="0"/>
              </a:spcBef>
              <a:spcAft>
                <a:spcPts val="0"/>
              </a:spcAft>
              <a:buClr>
                <a:srgbClr val="FFFFFF"/>
              </a:buClr>
              <a:buSzPts val="1200"/>
              <a:buChar char="●"/>
            </a:pPr>
            <a:r>
              <a:rPr lang="en-GB" sz="1200">
                <a:solidFill>
                  <a:srgbClr val="FFFFFF"/>
                </a:solidFill>
              </a:rPr>
              <a:t>Lemmatization and stemming: </a:t>
            </a:r>
            <a:endParaRPr sz="1200">
              <a:solidFill>
                <a:srgbClr val="FFFFFF"/>
              </a:solidFill>
            </a:endParaRPr>
          </a:p>
          <a:p>
            <a:pPr marL="457200" lvl="0" indent="0" algn="l" rtl="0">
              <a:lnSpc>
                <a:spcPct val="200000"/>
              </a:lnSpc>
              <a:spcBef>
                <a:spcPts val="0"/>
              </a:spcBef>
              <a:spcAft>
                <a:spcPts val="0"/>
              </a:spcAft>
              <a:buNone/>
            </a:pPr>
            <a:r>
              <a:rPr lang="en-GB" sz="1200">
                <a:solidFill>
                  <a:srgbClr val="FFFFFF"/>
                </a:solidFill>
              </a:rPr>
              <a:t>[going-&gt;go, cats-&gt; cat]</a:t>
            </a:r>
            <a:endParaRPr sz="1200">
              <a:solidFill>
                <a:srgbClr val="FFFFFF"/>
              </a:solidFill>
            </a:endParaRPr>
          </a:p>
          <a:p>
            <a:pPr marL="457200" lvl="0" indent="0" algn="l" rtl="0">
              <a:lnSpc>
                <a:spcPct val="200000"/>
              </a:lnSpc>
              <a:spcBef>
                <a:spcPts val="0"/>
              </a:spcBef>
              <a:spcAft>
                <a:spcPts val="0"/>
              </a:spcAft>
              <a:buNone/>
            </a:pPr>
            <a:endParaRPr sz="1200">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1629</Words>
  <Application>Microsoft Macintosh PowerPoint</Application>
  <PresentationFormat>On-screen Show (16:9)</PresentationFormat>
  <Paragraphs>226</Paragraphs>
  <Slides>38</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Courier New</vt:lpstr>
      <vt:lpstr>Montserrat SemiBold</vt:lpstr>
      <vt:lpstr>Arial</vt:lpstr>
      <vt:lpstr>Montserrat</vt:lpstr>
      <vt:lpstr>Lato</vt:lpstr>
      <vt:lpstr>Focus</vt:lpstr>
      <vt:lpstr>Comparative Analysis of Human Stress Prediction Using Multi-Models Natural Language Processing System</vt:lpstr>
      <vt:lpstr>Introduction</vt:lpstr>
      <vt:lpstr>Introduction (Contd.)</vt:lpstr>
      <vt:lpstr>Literature Review</vt:lpstr>
      <vt:lpstr>Literature Review (Contd.)</vt:lpstr>
      <vt:lpstr>Data Collection</vt:lpstr>
      <vt:lpstr>Data Description</vt:lpstr>
      <vt:lpstr>Data Sample</vt:lpstr>
      <vt:lpstr>Pre Processing Steps</vt:lpstr>
      <vt:lpstr>Pre-Processed Data Sample </vt:lpstr>
      <vt:lpstr>Data Analysis</vt:lpstr>
      <vt:lpstr>Used Models (Non-Neural Models) </vt:lpstr>
      <vt:lpstr>Used Models  (Neural/Attention Based Models) </vt:lpstr>
      <vt:lpstr>Training Phase</vt:lpstr>
      <vt:lpstr>Methodology</vt:lpstr>
      <vt:lpstr>Methodology (Contd.)</vt:lpstr>
      <vt:lpstr>Methodology (Contd.)</vt:lpstr>
      <vt:lpstr>Testing/Evaluation Phase</vt:lpstr>
      <vt:lpstr>Multinomial Naive Bayes (MNB):</vt:lpstr>
      <vt:lpstr>Support Vector Machine Classifier (SVM):</vt:lpstr>
      <vt:lpstr>K-Nearest Neighbors (KNN):</vt:lpstr>
      <vt:lpstr>Random Forest:</vt:lpstr>
      <vt:lpstr>Decision Tree:</vt:lpstr>
      <vt:lpstr>Multi-Layer Perceptron (MLP):</vt:lpstr>
      <vt:lpstr>Logistic Regression:</vt:lpstr>
      <vt:lpstr>AdaBoost:</vt:lpstr>
      <vt:lpstr>XGBoost:</vt:lpstr>
      <vt:lpstr>Attention-LSTM:</vt:lpstr>
      <vt:lpstr>Recurrent Neural Network -  LSTM (RNN-LSTM):</vt:lpstr>
      <vt:lpstr>Convolutional Neural Network - LSTM (CNN-LSTM):</vt:lpstr>
      <vt:lpstr>Bidirectional Encoder Representations from Transformers (BERT):  </vt:lpstr>
      <vt:lpstr>Distilled Bidirectional Encoder Representations from Transformers (Distil-BERT):</vt:lpstr>
      <vt:lpstr>Accuracy Comparison</vt:lpstr>
      <vt:lpstr>F1- Score Comparison For “Stress”  </vt:lpstr>
      <vt:lpstr>F1- Score Comparison For “No Stress”  </vt:lpstr>
      <vt:lpstr> </vt:lpstr>
      <vt:lpstr>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Analysis of Human Stress Prediction Using Multi-Models Natural Language Processing System</dc:title>
  <cp:lastModifiedBy>Nasif Sadiq</cp:lastModifiedBy>
  <cp:revision>1</cp:revision>
  <dcterms:modified xsi:type="dcterms:W3CDTF">2023-12-07T05:17:05Z</dcterms:modified>
</cp:coreProperties>
</file>